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autoCompressPictures="0">
  <p:sldMasterIdLst>
    <p:sldMasterId id="2147483648" r:id="rId1"/>
  </p:sldMasterIdLst>
  <p:notesMasterIdLst>
    <p:notesMasterId r:id="rId48"/>
  </p:notesMasterIdLst>
  <p:sldIdLst>
    <p:sldId id="256" r:id="rId2"/>
    <p:sldId id="270" r:id="rId3"/>
    <p:sldId id="287" r:id="rId4"/>
    <p:sldId id="316" r:id="rId5"/>
    <p:sldId id="320" r:id="rId6"/>
    <p:sldId id="321" r:id="rId7"/>
    <p:sldId id="317" r:id="rId8"/>
    <p:sldId id="272" r:id="rId9"/>
    <p:sldId id="273" r:id="rId10"/>
    <p:sldId id="274" r:id="rId11"/>
    <p:sldId id="275" r:id="rId12"/>
    <p:sldId id="313" r:id="rId13"/>
    <p:sldId id="276" r:id="rId14"/>
    <p:sldId id="318" r:id="rId15"/>
    <p:sldId id="291" r:id="rId16"/>
    <p:sldId id="292" r:id="rId17"/>
    <p:sldId id="293" r:id="rId18"/>
    <p:sldId id="294" r:id="rId19"/>
    <p:sldId id="295" r:id="rId20"/>
    <p:sldId id="310" r:id="rId21"/>
    <p:sldId id="311" r:id="rId22"/>
    <p:sldId id="312" r:id="rId23"/>
    <p:sldId id="296" r:id="rId24"/>
    <p:sldId id="297" r:id="rId25"/>
    <p:sldId id="298" r:id="rId26"/>
    <p:sldId id="299" r:id="rId27"/>
    <p:sldId id="300" r:id="rId28"/>
    <p:sldId id="319" r:id="rId29"/>
    <p:sldId id="263" r:id="rId30"/>
    <p:sldId id="264" r:id="rId31"/>
    <p:sldId id="265" r:id="rId32"/>
    <p:sldId id="266" r:id="rId33"/>
    <p:sldId id="301" r:id="rId34"/>
    <p:sldId id="267" r:id="rId35"/>
    <p:sldId id="268" r:id="rId36"/>
    <p:sldId id="269" r:id="rId37"/>
    <p:sldId id="322" r:id="rId38"/>
    <p:sldId id="271" r:id="rId39"/>
    <p:sldId id="323" r:id="rId40"/>
    <p:sldId id="324" r:id="rId41"/>
    <p:sldId id="325" r:id="rId42"/>
    <p:sldId id="277" r:id="rId43"/>
    <p:sldId id="281" r:id="rId44"/>
    <p:sldId id="282" r:id="rId45"/>
    <p:sldId id="279" r:id="rId46"/>
    <p:sldId id="289" r:id="rId47"/>
  </p:sldIdLst>
  <p:sldSz cx="9144000" cy="6858000" type="screen4x3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9" roundtripDataSignature="AMtx7mh49v62yO+DVEoAyHWD1k16ulmd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985"/>
    <a:srgbClr val="046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/>
    <p:restoredTop sz="75634"/>
  </p:normalViewPr>
  <p:slideViewPr>
    <p:cSldViewPr snapToGrid="0" snapToObjects="1">
      <p:cViewPr>
        <p:scale>
          <a:sx n="131" d="100"/>
          <a:sy n="131" d="100"/>
        </p:scale>
        <p:origin x="1360" y="160"/>
      </p:cViewPr>
      <p:guideLst/>
    </p:cSldViewPr>
  </p:slideViewPr>
  <p:notesTextViewPr>
    <p:cViewPr>
      <p:scale>
        <a:sx n="155" d="100"/>
        <a:sy n="15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458" y="2"/>
            <a:ext cx="4160520" cy="367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8" name="Google Shape;3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2" name="Google Shape;302;p3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03" name="Google Shape;303;p3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42" name="Google Shape;342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1" name="Google Shape;341;p3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42" name="Google Shape;342;p3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9769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7226799cf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2" name="Google Shape;382;g7226799cf1_0_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383" name="Google Shape;383;g7226799cf1_0_2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11" name="Google Shape;2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9979119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16" name="Google Shape;416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23" name="Google Shape;423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30" name="Google Shape;430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37" name="Google Shape;437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44" name="Google Shape;44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11" name="Google Shape;2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6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632" name="Google Shape;632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p6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639" name="Google Shape;639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6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652" name="Google Shape;652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51" name="Google Shape;45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6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58" name="Google Shape;458;p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6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65" name="Google Shape;465;p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6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97" name="Google Shape;497;p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1144e3779b3_0_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529" name="Google Shape;529;g1144e3779b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11" name="Google Shape;2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14041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1" name="Google Shape;8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3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8" name="Google Shape;8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01" name="Google Shape;10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39" name="Google Shape;13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Google Shape;237;p1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38" name="Google Shape;238;p1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09685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1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48" name="Google Shape;148;p1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17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62" name="Google Shape;162;p17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8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78" name="Google Shape;17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3" name="Google Shape;193;p1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194" name="Google Shape;194;p1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11" name="Google Shape;2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8" name="Google Shape;218;p46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19" name="Google Shape;219;p46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337779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Google Shape;252;p5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53" name="Google Shape;253;p5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0" name="Google Shape;260;p59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61" name="Google Shape;261;p59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41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8" name="Google Shape;2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69" name="Google Shape;269;p60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42</a:t>
            </a:fld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61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6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62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37171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69" name="Google Shape;369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277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11" name="Google Shape;2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43674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p34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27" name="Google Shape;227;p34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4" name="Google Shape;264;p35:notes"/>
          <p:cNvSpPr txBox="1">
            <a:spLocks noGrp="1"/>
          </p:cNvSpPr>
          <p:nvPr>
            <p:ph type="body" idx="1"/>
          </p:nvPr>
        </p:nvSpPr>
        <p:spPr>
          <a:xfrm>
            <a:off x="960120" y="3520439"/>
            <a:ext cx="7680900" cy="28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265" name="Google Shape;265;p35:notes"/>
          <p:cNvSpPr txBox="1">
            <a:spLocks noGrp="1"/>
          </p:cNvSpPr>
          <p:nvPr>
            <p:ph type="sldNum" idx="12"/>
          </p:nvPr>
        </p:nvSpPr>
        <p:spPr>
          <a:xfrm>
            <a:off x="5438458" y="6948171"/>
            <a:ext cx="4160400" cy="3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3"/>
          <p:cNvSpPr/>
          <p:nvPr/>
        </p:nvSpPr>
        <p:spPr>
          <a:xfrm>
            <a:off x="0" y="243840"/>
            <a:ext cx="9144000" cy="4988560"/>
          </a:xfrm>
          <a:prstGeom prst="rect">
            <a:avLst/>
          </a:prstGeom>
          <a:blipFill rotWithShape="1">
            <a:blip r:embed="rId2">
              <a:alphaModFix/>
            </a:blip>
            <a:tile tx="0" ty="0" sx="80000" sy="80000" flip="none" algn="tl"/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 b="0" i="0" u="none" strike="noStrike" cap="none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3"/>
          <p:cNvSpPr txBox="1">
            <a:spLocks noGrp="1"/>
          </p:cNvSpPr>
          <p:nvPr>
            <p:ph type="ctrTitle"/>
          </p:nvPr>
        </p:nvSpPr>
        <p:spPr>
          <a:xfrm>
            <a:off x="685800" y="2043587"/>
            <a:ext cx="7772400" cy="1467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ubTitle" idx="1"/>
          </p:nvPr>
        </p:nvSpPr>
        <p:spPr>
          <a:xfrm>
            <a:off x="685800" y="5374529"/>
            <a:ext cx="7772400" cy="593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1920"/>
              <a:buNone/>
              <a:defRPr sz="3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SzPts val="2420"/>
              <a:buNone/>
              <a:defRPr/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Calibri"/>
              <a:buNone/>
              <a:defRPr/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3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6590918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23"/>
          <p:cNvSpPr txBox="1"/>
          <p:nvPr/>
        </p:nvSpPr>
        <p:spPr>
          <a:xfrm>
            <a:off x="685800" y="664882"/>
            <a:ext cx="7772400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CSE 390B, Autumn 2022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3"/>
          <p:cNvSpPr txBox="1"/>
          <p:nvPr/>
        </p:nvSpPr>
        <p:spPr>
          <a:xfrm>
            <a:off x="685800" y="1214004"/>
            <a:ext cx="8252138" cy="577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A85"/>
              </a:buClr>
              <a:buSzPts val="192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Building Academic Success Through Bottom-Up Computing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3;p22">
            <a:extLst>
              <a:ext uri="{FF2B5EF4-FFF2-40B4-BE49-F238E27FC236}">
                <a16:creationId xmlns:a16="http://schemas.microsoft.com/office/drawing/2014/main" id="{7C127D3C-A316-E62A-6DF3-ECE490383A7C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" name="Google Shape;14;p22">
            <a:extLst>
              <a:ext uri="{FF2B5EF4-FFF2-40B4-BE49-F238E27FC236}">
                <a16:creationId xmlns:a16="http://schemas.microsoft.com/office/drawing/2014/main" id="{4945E71E-EB31-BC82-7FC0-D9FF24DE0817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6;p22">
            <a:extLst>
              <a:ext uri="{FF2B5EF4-FFF2-40B4-BE49-F238E27FC236}">
                <a16:creationId xmlns:a16="http://schemas.microsoft.com/office/drawing/2014/main" id="{12089D6B-950C-0934-3B37-EA1FB2D57AC6}"/>
              </a:ext>
            </a:extLst>
          </p:cNvPr>
          <p:cNvSpPr txBox="1"/>
          <p:nvPr userDrawn="1"/>
        </p:nvSpPr>
        <p:spPr>
          <a:xfrm>
            <a:off x="0" y="30501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17: Final Project Overview &amp; Operating Systems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5;p22">
            <a:extLst>
              <a:ext uri="{FF2B5EF4-FFF2-40B4-BE49-F238E27FC236}">
                <a16:creationId xmlns:a16="http://schemas.microsoft.com/office/drawing/2014/main" id="{67733CF5-A582-B7FC-6279-0ADF532F8B4D}"/>
              </a:ext>
            </a:extLst>
          </p:cNvPr>
          <p:cNvSpPr txBox="1"/>
          <p:nvPr userDrawn="1"/>
        </p:nvSpPr>
        <p:spPr>
          <a:xfrm>
            <a:off x="7362275" y="30497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60680" algn="l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  <a:defRPr sz="2600" b="0"/>
            </a:lvl1pPr>
            <a:lvl2pPr marL="914400" lvl="1" indent="-382269" algn="l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Font typeface="Noto Sans Symbols"/>
              <a:buChar char="▪"/>
              <a:defRPr sz="2200"/>
            </a:lvl2pPr>
            <a:lvl3pPr marL="1371600" lvl="2" indent="-3683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rial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Font typeface="Calibri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Calibri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2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374090" y="371182"/>
            <a:ext cx="838891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766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rgbClr val="4B2A85"/>
              </a:buClr>
              <a:buSzPts val="1560"/>
              <a:buFont typeface="Noto Sans Symbols"/>
              <a:buChar char="❖"/>
              <a:defRPr sz="2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2269" algn="l" rtl="0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rgbClr val="4B2A85"/>
              </a:buClr>
              <a:buSzPts val="2420"/>
              <a:buFont typeface="Calibri"/>
              <a:buChar char="▪"/>
              <a:defRPr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16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A85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sldNum" idx="12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" name="Google Shape;13;p22">
            <a:extLst>
              <a:ext uri="{FF2B5EF4-FFF2-40B4-BE49-F238E27FC236}">
                <a16:creationId xmlns:a16="http://schemas.microsoft.com/office/drawing/2014/main" id="{C711DE25-64A2-A7EC-93F3-ABFF0F450C3A}"/>
              </a:ext>
            </a:extLst>
          </p:cNvPr>
          <p:cNvSpPr/>
          <p:nvPr userDrawn="1"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Google Shape;14;p22">
            <a:extLst>
              <a:ext uri="{FF2B5EF4-FFF2-40B4-BE49-F238E27FC236}">
                <a16:creationId xmlns:a16="http://schemas.microsoft.com/office/drawing/2014/main" id="{9B7CA9C6-50D4-1FD8-AECC-715649AA3340}"/>
              </a:ext>
            </a:extLst>
          </p:cNvPr>
          <p:cNvPicPr preferRelativeResize="0"/>
          <p:nvPr userDrawn="1"/>
        </p:nvPicPr>
        <p:blipFill rotWithShape="1">
          <a:blip r:embed="rId4">
            <a:alphaModFix/>
          </a:blip>
          <a:srcRect/>
          <a:stretch/>
        </p:blipFill>
        <p:spPr>
          <a:xfrm>
            <a:off x="26376" y="25342"/>
            <a:ext cx="2150721" cy="1690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;p22">
            <a:extLst>
              <a:ext uri="{FF2B5EF4-FFF2-40B4-BE49-F238E27FC236}">
                <a16:creationId xmlns:a16="http://schemas.microsoft.com/office/drawing/2014/main" id="{9BB14EB5-CF02-E267-771F-70F3A4A96B8D}"/>
              </a:ext>
            </a:extLst>
          </p:cNvPr>
          <p:cNvSpPr txBox="1"/>
          <p:nvPr userDrawn="1"/>
        </p:nvSpPr>
        <p:spPr>
          <a:xfrm>
            <a:off x="0" y="30501"/>
            <a:ext cx="9144000" cy="169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Lecture 17: Final Project Overview &amp; Operating Systems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15;p22">
            <a:extLst>
              <a:ext uri="{FF2B5EF4-FFF2-40B4-BE49-F238E27FC236}">
                <a16:creationId xmlns:a16="http://schemas.microsoft.com/office/drawing/2014/main" id="{FA79D0BC-C6A0-2F86-4E0A-2C14217B1D80}"/>
              </a:ext>
            </a:extLst>
          </p:cNvPr>
          <p:cNvSpPr txBox="1"/>
          <p:nvPr userDrawn="1"/>
        </p:nvSpPr>
        <p:spPr>
          <a:xfrm>
            <a:off x="7362275" y="30497"/>
            <a:ext cx="1781700" cy="16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ctr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CSE 390B, Autumn 2022</a:t>
            </a:r>
            <a:endParaRPr sz="11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ctrTitle"/>
          </p:nvPr>
        </p:nvSpPr>
        <p:spPr>
          <a:xfrm>
            <a:off x="685800" y="2431662"/>
            <a:ext cx="7772400" cy="178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b="0" dirty="0"/>
              <a:t>Final Project Overview </a:t>
            </a:r>
            <a:r>
              <a:rPr lang="en-US" dirty="0"/>
              <a:t>&amp; Operating Systems</a:t>
            </a:r>
            <a:endParaRPr sz="2400" i="1" dirty="0"/>
          </a:p>
        </p:txBody>
      </p:sp>
      <p:sp>
        <p:nvSpPr>
          <p:cNvPr id="41" name="Google Shape;41;p1"/>
          <p:cNvSpPr txBox="1">
            <a:spLocks noGrp="1"/>
          </p:cNvSpPr>
          <p:nvPr>
            <p:ph type="subTitle" idx="1"/>
          </p:nvPr>
        </p:nvSpPr>
        <p:spPr>
          <a:xfrm>
            <a:off x="685800" y="5237936"/>
            <a:ext cx="7772400" cy="124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 sz="2400" dirty="0"/>
              <a:t>Final Project Overview, The Software Stack, Overview of Operating Systems, Project 8 Overview</a:t>
            </a:r>
            <a:endParaRPr sz="1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6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6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08" name="Google Shape;308;p3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309" name="Google Shape;309;p36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p36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36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36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36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p36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36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36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6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36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36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36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21" name="Google Shape;321;p36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22" name="Google Shape;322;p36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6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6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6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36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36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36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p36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p36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36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6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p36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36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35" name="Google Shape;335;p36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36" name="Google Shape;336;p36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6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6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7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7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48" name="Google Shape;348;p37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7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7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7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60" name="Google Shape;360;p37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61" name="Google Shape;361;p37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7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7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7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37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75" name="Google Shape;375;p3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37"/>
          <p:cNvSpPr txBox="1"/>
          <p:nvPr/>
        </p:nvSpPr>
        <p:spPr>
          <a:xfrm>
            <a:off x="6615150" y="1280575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Focus for the rest of the course</a:t>
            </a:r>
            <a:endParaRPr sz="1500" b="1" i="0" u="none" strike="noStrike" cap="none">
              <a:solidFill>
                <a:srgbClr val="FFD9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/>
          <p:nvPr/>
        </p:nvSpPr>
        <p:spPr>
          <a:xfrm rot="10800000">
            <a:off x="3306918" y="457197"/>
            <a:ext cx="3320100" cy="2642400"/>
          </a:xfrm>
          <a:prstGeom prst="corner">
            <a:avLst>
              <a:gd name="adj1" fmla="val 76212"/>
              <a:gd name="adj2" fmla="val 59185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37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37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37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47" name="Google Shape;347;p3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348" name="Google Shape;348;p37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p37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p37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p37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37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p37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37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p37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p37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37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p37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p37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60" name="Google Shape;360;p37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361" name="Google Shape;361;p37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7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37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37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37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37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37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37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37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37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37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37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37"/>
          <p:cNvSpPr/>
          <p:nvPr/>
        </p:nvSpPr>
        <p:spPr>
          <a:xfrm>
            <a:off x="3958275" y="3210775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4" name="Google Shape;374;p37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375" name="Google Shape;375;p37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7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7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37"/>
          <p:cNvSpPr txBox="1"/>
          <p:nvPr/>
        </p:nvSpPr>
        <p:spPr>
          <a:xfrm>
            <a:off x="6615150" y="1280575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FFD966"/>
                </a:solidFill>
                <a:latin typeface="Calibri"/>
                <a:ea typeface="Calibri"/>
                <a:cs typeface="Calibri"/>
                <a:sym typeface="Calibri"/>
              </a:rPr>
              <a:t>Focus for the rest of the course</a:t>
            </a:r>
            <a:endParaRPr sz="1500" b="1" i="0" u="none" strike="noStrike" cap="none" dirty="0">
              <a:solidFill>
                <a:srgbClr val="FFD9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37"/>
          <p:cNvSpPr/>
          <p:nvPr/>
        </p:nvSpPr>
        <p:spPr>
          <a:xfrm rot="10800000">
            <a:off x="3306918" y="457197"/>
            <a:ext cx="3320100" cy="2642400"/>
          </a:xfrm>
          <a:prstGeom prst="corner">
            <a:avLst>
              <a:gd name="adj1" fmla="val 76212"/>
              <a:gd name="adj2" fmla="val 59185"/>
            </a:avLst>
          </a:prstGeom>
          <a:noFill/>
          <a:ln w="38100" cap="flat" cmpd="sng">
            <a:solidFill>
              <a:srgbClr val="FFD9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DDA218-BC97-7FC8-3CAD-32619E5CF093}"/>
              </a:ext>
            </a:extLst>
          </p:cNvPr>
          <p:cNvSpPr/>
          <p:nvPr/>
        </p:nvSpPr>
        <p:spPr>
          <a:xfrm>
            <a:off x="4974065" y="2372906"/>
            <a:ext cx="1718735" cy="83786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Google Shape;378;p37">
            <a:extLst>
              <a:ext uri="{FF2B5EF4-FFF2-40B4-BE49-F238E27FC236}">
                <a16:creationId xmlns:a16="http://schemas.microsoft.com/office/drawing/2014/main" id="{2D18D820-0600-B597-538A-2108BD2D4109}"/>
              </a:ext>
            </a:extLst>
          </p:cNvPr>
          <p:cNvSpPr txBox="1"/>
          <p:nvPr/>
        </p:nvSpPr>
        <p:spPr>
          <a:xfrm>
            <a:off x="6715385" y="2549911"/>
            <a:ext cx="1781700" cy="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Focus for today</a:t>
            </a:r>
            <a:endParaRPr sz="1500" b="1" i="0" u="none" strike="noStrike" cap="none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322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7226799cf1_0_2"/>
          <p:cNvSpPr/>
          <p:nvPr/>
        </p:nvSpPr>
        <p:spPr>
          <a:xfrm>
            <a:off x="89100" y="339975"/>
            <a:ext cx="8965800" cy="57021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g7226799cf1_0_2"/>
          <p:cNvSpPr txBox="1">
            <a:spLocks noGrp="1"/>
          </p:cNvSpPr>
          <p:nvPr>
            <p:ph type="title"/>
          </p:nvPr>
        </p:nvSpPr>
        <p:spPr>
          <a:xfrm>
            <a:off x="357020" y="613750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Software</a:t>
            </a:r>
            <a:endParaRPr>
              <a:solidFill>
                <a:srgbClr val="FFFFFF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Overview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387" name="Google Shape;387;g7226799cf1_0_2"/>
          <p:cNvSpPr/>
          <p:nvPr/>
        </p:nvSpPr>
        <p:spPr>
          <a:xfrm>
            <a:off x="2746450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x86, x86-64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RISC-V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g7226799cf1_0_2"/>
          <p:cNvSpPr/>
          <p:nvPr/>
        </p:nvSpPr>
        <p:spPr>
          <a:xfrm>
            <a:off x="2961750" y="40186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g7226799cf1_0_2"/>
          <p:cNvSpPr/>
          <p:nvPr/>
        </p:nvSpPr>
        <p:spPr>
          <a:xfrm>
            <a:off x="5087063" y="58531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7226799cf1_0_2"/>
          <p:cNvSpPr/>
          <p:nvPr/>
        </p:nvSpPr>
        <p:spPr>
          <a:xfrm>
            <a:off x="6142325" y="3710675"/>
            <a:ext cx="2802300" cy="12000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Windows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macOS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Unix/Linux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Android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Hack OS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7226799cf1_0_2"/>
          <p:cNvSpPr/>
          <p:nvPr/>
        </p:nvSpPr>
        <p:spPr>
          <a:xfrm>
            <a:off x="6388700" y="39943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7226799cf1_0_2"/>
          <p:cNvSpPr txBox="1">
            <a:spLocks noGrp="1"/>
          </p:cNvSpPr>
          <p:nvPr>
            <p:ph type="title"/>
          </p:nvPr>
        </p:nvSpPr>
        <p:spPr>
          <a:xfrm>
            <a:off x="229220" y="52800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393" name="Google Shape;393;g7226799cf1_0_2"/>
          <p:cNvSpPr/>
          <p:nvPr/>
        </p:nvSpPr>
        <p:spPr>
          <a:xfrm>
            <a:off x="4813100" y="5221550"/>
            <a:ext cx="981000" cy="3207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274E13"/>
                </a:solidFill>
                <a:latin typeface="Calibri"/>
                <a:ea typeface="Calibri"/>
                <a:cs typeface="Calibri"/>
                <a:sym typeface="Calibri"/>
              </a:rPr>
              <a:t>Assembler</a:t>
            </a:r>
            <a:endParaRPr sz="1200" b="1" i="0" u="none" strike="noStrike" cap="none">
              <a:solidFill>
                <a:srgbClr val="274E13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94" name="Google Shape;394;g7226799cf1_0_2"/>
          <p:cNvGrpSpPr/>
          <p:nvPr/>
        </p:nvGrpSpPr>
        <p:grpSpPr>
          <a:xfrm>
            <a:off x="5376419" y="4867085"/>
            <a:ext cx="939284" cy="1029609"/>
            <a:chOff x="4704173" y="3604372"/>
            <a:chExt cx="492804" cy="540166"/>
          </a:xfrm>
        </p:grpSpPr>
        <p:sp>
          <p:nvSpPr>
            <p:cNvPr id="395" name="Google Shape;395;g7226799cf1_0_2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6" name="Google Shape;396;g7226799cf1_0_2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g7226799cf1_0_2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g7226799cf1_0_2"/>
          <p:cNvSpPr/>
          <p:nvPr/>
        </p:nvSpPr>
        <p:spPr>
          <a:xfrm>
            <a:off x="2746450" y="2097075"/>
            <a:ext cx="3001800" cy="9969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Byte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 VM Code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g7226799cf1_0_2"/>
          <p:cNvSpPr/>
          <p:nvPr/>
        </p:nvSpPr>
        <p:spPr>
          <a:xfrm>
            <a:off x="2746450" y="479950"/>
            <a:ext cx="2802300" cy="1029600"/>
          </a:xfrm>
          <a:prstGeom prst="rect">
            <a:avLst/>
          </a:prstGeom>
          <a:solidFill>
            <a:srgbClr val="EFEFEF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C/C++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00FF"/>
                </a:solidFill>
                <a:latin typeface="Calibri"/>
                <a:ea typeface="Calibri"/>
                <a:cs typeface="Calibri"/>
                <a:sym typeface="Calibri"/>
              </a:rPr>
              <a:t>Jack</a:t>
            </a:r>
            <a:endParaRPr sz="1400" b="1" i="0" u="none" strike="noStrike" cap="none">
              <a:solidFill>
                <a:srgbClr val="FF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g7226799cf1_0_2"/>
          <p:cNvSpPr/>
          <p:nvPr/>
        </p:nvSpPr>
        <p:spPr>
          <a:xfrm>
            <a:off x="2953675" y="702700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7226799cf1_0_2"/>
          <p:cNvSpPr/>
          <p:nvPr/>
        </p:nvSpPr>
        <p:spPr>
          <a:xfrm>
            <a:off x="2953675" y="2303475"/>
            <a:ext cx="1437600" cy="584100"/>
          </a:xfrm>
          <a:prstGeom prst="rect">
            <a:avLst/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g7226799cf1_0_2"/>
          <p:cNvSpPr/>
          <p:nvPr/>
        </p:nvSpPr>
        <p:spPr>
          <a:xfrm>
            <a:off x="3069575" y="3241975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g7226799cf1_0_2"/>
          <p:cNvSpPr/>
          <p:nvPr/>
        </p:nvSpPr>
        <p:spPr>
          <a:xfrm>
            <a:off x="3069575" y="1642963"/>
            <a:ext cx="10509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Compiler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7226799cf1_0_2"/>
          <p:cNvSpPr/>
          <p:nvPr/>
        </p:nvSpPr>
        <p:spPr>
          <a:xfrm>
            <a:off x="3949600" y="1576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7226799cf1_0_2"/>
          <p:cNvSpPr/>
          <p:nvPr/>
        </p:nvSpPr>
        <p:spPr>
          <a:xfrm>
            <a:off x="4120475" y="3241975"/>
            <a:ext cx="1511700" cy="3207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7F6000"/>
                </a:solidFill>
                <a:latin typeface="Calibri"/>
                <a:ea typeface="Calibri"/>
                <a:cs typeface="Calibri"/>
                <a:sym typeface="Calibri"/>
              </a:rPr>
              <a:t>(VM Translator)</a:t>
            </a:r>
            <a:endParaRPr sz="1200" b="1" i="0" u="none" strike="noStrike" cap="none">
              <a:solidFill>
                <a:srgbClr val="7F6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7226799cf1_0_2"/>
          <p:cNvSpPr/>
          <p:nvPr/>
        </p:nvSpPr>
        <p:spPr>
          <a:xfrm>
            <a:off x="3949600" y="3175213"/>
            <a:ext cx="396000" cy="4542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1C23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214" name="Google Shape;214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Final Project Overview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E-Portfolio Details and Topics Brainstorming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Software Stack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Roadmap of Hardware and Software Components</a:t>
            </a:r>
            <a:endParaRPr dirty="0">
              <a:solidFill>
                <a:schemeClr val="tx1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985"/>
                </a:solidFill>
              </a:rPr>
              <a:t>Overview of Operating Systems</a:t>
            </a:r>
            <a:endParaRPr b="1" dirty="0">
              <a:solidFill>
                <a:srgbClr val="4B2985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985"/>
                </a:solidFill>
              </a:rPr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Project 8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Micro Jack Details, Tips for Getting Started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</p:txBody>
      </p:sp>
      <p:sp>
        <p:nvSpPr>
          <p:cNvPr id="215" name="Google Shape;215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15631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The Operating System</a:t>
            </a:r>
            <a:endParaRPr/>
          </a:p>
        </p:txBody>
      </p:sp>
      <p:sp>
        <p:nvSpPr>
          <p:cNvPr id="419" name="Google Shape;419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475072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The operating system (OS) is just another piece of software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 massive, complex piece of software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 the end, uses the same machine language your code does</a:t>
            </a:r>
            <a:endParaRPr dirty="0"/>
          </a:p>
          <a:p>
            <a:pPr marL="347472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OS is more trusted than the rest of the software that runs on your computer</a:t>
            </a:r>
            <a:endParaRPr dirty="0"/>
          </a:p>
          <a:p>
            <a:pPr marL="347472" lvl="0" indent="0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User programs and applications invoke (ask) the OS to perform operations they are not trusted or allowed to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Means the OS needs to be secure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20" name="Google Shape;420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Why an Operating System?</a:t>
            </a:r>
            <a:endParaRPr/>
          </a:p>
        </p:txBody>
      </p:sp>
      <p:sp>
        <p:nvSpPr>
          <p:cNvPr id="426" name="Google Shape;426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Directly interacts with the hardware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Benefit: </a:t>
            </a:r>
            <a:r>
              <a:rPr lang="en-US" b="1" dirty="0"/>
              <a:t>Abstraction</a:t>
            </a:r>
            <a:endParaRPr b="1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Provides high-level functionality for messy hardware devices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OS must be ported to new hardware, but user-level programs can then be portable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Benefit: </a:t>
            </a:r>
            <a:r>
              <a:rPr lang="en-US" b="1" dirty="0"/>
              <a:t>Protection</a:t>
            </a:r>
            <a:endParaRPr b="1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OS is trusted to touch hardware; user-level programs are not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Prevents user-level programs from causing errors in the hardware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Maintains security between programs and user accounts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27" name="Google Shape;427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Operating Systems: Abstraction</a:t>
            </a:r>
            <a:endParaRPr dirty="0"/>
          </a:p>
        </p:txBody>
      </p:sp>
      <p:sp>
        <p:nvSpPr>
          <p:cNvPr id="433" name="Google Shape;433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Many abstractions provided by real-world operating systems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File System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File contents = just bits in the “giant array” that is the hard drive (“permanent” storage, as opposed to temporary storage in RAM that disappears when computer is turned off)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OS keeps a record of which ones fall into which “files”</a:t>
            </a:r>
            <a:endParaRPr dirty="0"/>
          </a:p>
        </p:txBody>
      </p:sp>
      <p:sp>
        <p:nvSpPr>
          <p:cNvPr id="434" name="Google Shape;434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Operating Systems: Abstraction</a:t>
            </a:r>
            <a:endParaRPr dirty="0"/>
          </a:p>
        </p:txBody>
      </p:sp>
      <p:sp>
        <p:nvSpPr>
          <p:cNvPr id="440" name="Google Shape;440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Many abstractions provided by real-world operating systems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Network Stack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Communicating with network devices ≈ communicating with screen/keyboard memory map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OS handles messy, time-sensitive protocols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Processes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Only one process can run at once on a CPU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Operating systems can manage resource sharing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OS switches very quickly, illusion of running both “at once”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41" name="Google Shape;441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Operating Systems: Protection</a:t>
            </a:r>
            <a:endParaRPr dirty="0"/>
          </a:p>
        </p:txBody>
      </p:sp>
      <p:sp>
        <p:nvSpPr>
          <p:cNvPr id="447" name="Google Shape;447;p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The CPU has different “privilege” levels when it is executing (controlled by a register on the CPU)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OS code and memory can only be executed by an OS privilege level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Your applications run at a lower level and cannot access OS code and memory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This prevents applications from crashing entire system</a:t>
            </a:r>
            <a:endParaRPr dirty="0"/>
          </a:p>
          <a:p>
            <a:pPr marL="649224" lvl="1" indent="-283463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For example, if your web browser crashes, usually it doesn’t crash your entire computer</a:t>
            </a:r>
            <a:endParaRPr dirty="0"/>
          </a:p>
          <a:p>
            <a:pPr marL="649224" lvl="1" indent="-283463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Also helpful for security purposes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</p:txBody>
      </p:sp>
      <p:sp>
        <p:nvSpPr>
          <p:cNvPr id="448" name="Google Shape;448;p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214" name="Google Shape;214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b="1" dirty="0">
                <a:solidFill>
                  <a:srgbClr val="4B2985"/>
                </a:solidFill>
              </a:rPr>
              <a:t>Final Project Overview</a:t>
            </a:r>
          </a:p>
          <a:p>
            <a:pPr marL="640080" lvl="1" indent="-283464"/>
            <a:r>
              <a:rPr lang="en-US" b="1" dirty="0">
                <a:solidFill>
                  <a:srgbClr val="4B2985"/>
                </a:solidFill>
              </a:rPr>
              <a:t>E-Portfolio Details and Topics Brainstorming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Software Stack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Roadmap of Hardware and Software Components</a:t>
            </a:r>
            <a:endParaRPr dirty="0">
              <a:solidFill>
                <a:schemeClr val="tx1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Overview of Operating Systems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Project 8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Micro Jack Details, Tips for Getting Started</a:t>
            </a:r>
          </a:p>
        </p:txBody>
      </p:sp>
      <p:sp>
        <p:nvSpPr>
          <p:cNvPr id="215" name="Google Shape;215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6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Systems: Protection</a:t>
            </a:r>
            <a:endParaRPr/>
          </a:p>
        </p:txBody>
      </p:sp>
      <p:sp>
        <p:nvSpPr>
          <p:cNvPr id="635" name="Google Shape;635;p6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Example: Suppose we want only the OS to be allowed to run instruction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But if the OS is just a machine code program like any other… what’s the security hole?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36" name="Google Shape;636;p6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6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Systems: Protection</a:t>
            </a:r>
            <a:endParaRPr/>
          </a:p>
        </p:txBody>
      </p:sp>
      <p:sp>
        <p:nvSpPr>
          <p:cNvPr id="642" name="Google Shape;642;p6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/>
              <a:t>Example: Suppose we want only the OS to be allowed to run instruction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/>
              <a:t>But if the OS is just a machine code program like any other… what’s the security hole?</a:t>
            </a: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/>
          </a:p>
        </p:txBody>
      </p:sp>
      <p:sp>
        <p:nvSpPr>
          <p:cNvPr id="643" name="Google Shape;643;p6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644" name="Google Shape;644;p64"/>
          <p:cNvSpPr/>
          <p:nvPr/>
        </p:nvSpPr>
        <p:spPr>
          <a:xfrm>
            <a:off x="2019825" y="3496750"/>
            <a:ext cx="2030100" cy="2995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(USERPROG1)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sz="1500" b="1" i="0" u="none" strike="noStrike" cap="none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@OSRETURN1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5" name="Google Shape;645;p64"/>
          <p:cNvSpPr/>
          <p:nvPr/>
        </p:nvSpPr>
        <p:spPr>
          <a:xfrm>
            <a:off x="4824125" y="3496750"/>
            <a:ext cx="3034500" cy="2995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D=M   // Ask user what 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@i    // program to run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A=M+1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M=-D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@USERPROG1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JEQ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(OSRETURN1)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@R3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6" name="Google Shape;646;p64"/>
          <p:cNvSpPr txBox="1"/>
          <p:nvPr/>
        </p:nvSpPr>
        <p:spPr>
          <a:xfrm>
            <a:off x="4824125" y="3131650"/>
            <a:ext cx="227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7" name="Google Shape;647;p64"/>
          <p:cNvSpPr txBox="1"/>
          <p:nvPr/>
        </p:nvSpPr>
        <p:spPr>
          <a:xfrm>
            <a:off x="2019825" y="3131650"/>
            <a:ext cx="2030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48" name="Google Shape;648;p64"/>
          <p:cNvCxnSpPr/>
          <p:nvPr/>
        </p:nvCxnSpPr>
        <p:spPr>
          <a:xfrm rot="10800000">
            <a:off x="3322025" y="3982650"/>
            <a:ext cx="1729200" cy="10977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49" name="Google Shape;649;p64"/>
          <p:cNvCxnSpPr/>
          <p:nvPr/>
        </p:nvCxnSpPr>
        <p:spPr>
          <a:xfrm rot="10800000" flipH="1">
            <a:off x="2885025" y="5566125"/>
            <a:ext cx="2001000" cy="4662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Google Shape;654;p6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Systems: Protection</a:t>
            </a:r>
            <a:endParaRPr/>
          </a:p>
        </p:txBody>
      </p:sp>
      <p:sp>
        <p:nvSpPr>
          <p:cNvPr id="655" name="Google Shape;655;p6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fix: hardware bit for “privileged mode”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Processor checks before running SET_ON_FIRE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OS disables before jumping to user code, re-enables on return</a:t>
            </a:r>
            <a:endParaRPr dirty="0"/>
          </a:p>
          <a:p>
            <a:pPr marL="1051560" lvl="2" indent="-27432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dirty="0"/>
              <a:t>(Processor also must check that user code can’t enable privilege)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656" name="Google Shape;656;p6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657" name="Google Shape;657;p65"/>
          <p:cNvSpPr/>
          <p:nvPr/>
        </p:nvSpPr>
        <p:spPr>
          <a:xfrm>
            <a:off x="2019825" y="3496750"/>
            <a:ext cx="2030100" cy="32157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(USERPROG1)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sngStrike" cap="none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sz="1500" b="1" i="0" u="none" strike="sngStrike" cap="none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@OSRETURN1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0;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JMP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8" name="Google Shape;658;p65"/>
          <p:cNvSpPr/>
          <p:nvPr/>
        </p:nvSpPr>
        <p:spPr>
          <a:xfrm>
            <a:off x="4824124" y="3496750"/>
            <a:ext cx="3151140" cy="32157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FF00FF"/>
                </a:solidFill>
                <a:latin typeface="Courier New"/>
                <a:ea typeface="Courier New"/>
                <a:cs typeface="Courier New"/>
                <a:sym typeface="Courier New"/>
              </a:rPr>
              <a:t>SET_ON_FIRE</a:t>
            </a:r>
            <a:endParaRPr sz="1500" b="1" i="0" u="none" strike="noStrike" cap="none">
              <a:solidFill>
                <a:srgbClr val="FF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D=M   // Ask user what 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@i    // program to run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A=M+1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  DISABLE_PRIVILEGE</a:t>
            </a:r>
            <a:endParaRPr sz="15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@USERPROG1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D;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JEQ</a:t>
            </a:r>
            <a:endParaRPr sz="1500" b="1" i="0" u="none" strike="noStrike" cap="none">
              <a:solidFill>
                <a:srgbClr val="45818E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(OSRETURN1)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-US" sz="1500" b="1" i="0" u="none" strike="noStrike" cap="none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ENABLE_PRIVILEGE</a:t>
            </a:r>
            <a:endParaRPr sz="1500" b="1" i="0" u="none" strike="noStrike" cap="none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@R3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  M=D+1</a:t>
            </a:r>
            <a:endParaRPr sz="1500" b="1" i="0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59" name="Google Shape;659;p65"/>
          <p:cNvSpPr txBox="1"/>
          <p:nvPr/>
        </p:nvSpPr>
        <p:spPr>
          <a:xfrm>
            <a:off x="4824125" y="3131650"/>
            <a:ext cx="227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65"/>
          <p:cNvSpPr txBox="1"/>
          <p:nvPr/>
        </p:nvSpPr>
        <p:spPr>
          <a:xfrm>
            <a:off x="2019825" y="3131650"/>
            <a:ext cx="2030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Your Code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61" name="Google Shape;661;p65"/>
          <p:cNvCxnSpPr/>
          <p:nvPr/>
        </p:nvCxnSpPr>
        <p:spPr>
          <a:xfrm rot="10800000" flipH="1">
            <a:off x="2904450" y="5770125"/>
            <a:ext cx="1962300" cy="3885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62" name="Google Shape;662;p65"/>
          <p:cNvSpPr/>
          <p:nvPr/>
        </p:nvSpPr>
        <p:spPr>
          <a:xfrm>
            <a:off x="4827800" y="3633000"/>
            <a:ext cx="87300" cy="13308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65"/>
          <p:cNvSpPr/>
          <p:nvPr/>
        </p:nvSpPr>
        <p:spPr>
          <a:xfrm>
            <a:off x="4827800" y="6158625"/>
            <a:ext cx="87300" cy="3885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4" name="Google Shape;664;p65"/>
          <p:cNvSpPr/>
          <p:nvPr/>
        </p:nvSpPr>
        <p:spPr>
          <a:xfrm>
            <a:off x="4827800" y="5702050"/>
            <a:ext cx="87300" cy="456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5" name="Google Shape;665;p65"/>
          <p:cNvSpPr/>
          <p:nvPr/>
        </p:nvSpPr>
        <p:spPr>
          <a:xfrm>
            <a:off x="2019825" y="3989375"/>
            <a:ext cx="87300" cy="22371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Google Shape;666;p65"/>
          <p:cNvSpPr/>
          <p:nvPr/>
        </p:nvSpPr>
        <p:spPr>
          <a:xfrm>
            <a:off x="342325" y="4590650"/>
            <a:ext cx="903300" cy="874200"/>
          </a:xfrm>
          <a:prstGeom prst="rect">
            <a:avLst/>
          </a:prstGeom>
          <a:solidFill>
            <a:srgbClr val="93C47D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lang="en-US" sz="21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1</a:t>
            </a:r>
            <a:endParaRPr sz="21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7" name="Google Shape;667;p65"/>
          <p:cNvSpPr txBox="1"/>
          <p:nvPr/>
        </p:nvSpPr>
        <p:spPr>
          <a:xfrm>
            <a:off x="77025" y="4192038"/>
            <a:ext cx="2030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HW Privilege Bit</a:t>
            </a:r>
            <a:endParaRPr sz="15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8" name="Google Shape;668;p65"/>
          <p:cNvSpPr/>
          <p:nvPr/>
        </p:nvSpPr>
        <p:spPr>
          <a:xfrm>
            <a:off x="4824125" y="4963800"/>
            <a:ext cx="87300" cy="456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69" name="Google Shape;669;p65"/>
          <p:cNvCxnSpPr/>
          <p:nvPr/>
        </p:nvCxnSpPr>
        <p:spPr>
          <a:xfrm rot="10800000">
            <a:off x="3312550" y="4128350"/>
            <a:ext cx="1748400" cy="1175400"/>
          </a:xfrm>
          <a:prstGeom prst="straightConnector1">
            <a:avLst/>
          </a:prstGeom>
          <a:noFill/>
          <a:ln w="38100" cap="flat" cmpd="sng">
            <a:solidFill>
              <a:srgbClr val="45818E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Operating System: Processes</a:t>
            </a:r>
            <a:endParaRPr/>
          </a:p>
        </p:txBody>
      </p:sp>
      <p:sp>
        <p:nvSpPr>
          <p:cNvPr id="454" name="Google Shape;454;p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A “process” is an application running on your computer</a:t>
            </a:r>
          </a:p>
          <a:p>
            <a:pPr marL="640080" lvl="1" indent="-283464"/>
            <a:r>
              <a:rPr lang="en-US" dirty="0"/>
              <a:t>E.g., your web browser, terminal, Microsoft Word, etc.</a:t>
            </a:r>
            <a:endParaRPr dirty="0"/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600" dirty="0"/>
          </a:p>
          <a:p>
            <a:pPr marL="347472" lvl="0" indent="-347472"/>
            <a:r>
              <a:rPr lang="en-US" dirty="0"/>
              <a:t>Each app instance contained in one or more processes</a:t>
            </a:r>
          </a:p>
          <a:p>
            <a:pPr marL="640080" lvl="1" indent="-283464"/>
            <a:r>
              <a:rPr lang="en-US" dirty="0"/>
              <a:t>The OS manages these processes</a:t>
            </a:r>
          </a:p>
          <a:p>
            <a:pPr marL="804672" lvl="1" indent="-193802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sz="16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Char char="❖"/>
            </a:pPr>
            <a:r>
              <a:rPr lang="en-US" dirty="0"/>
              <a:t>Multiple processes are “running” at the same time, but it’s just the OS quickly switching between them</a:t>
            </a:r>
            <a:endParaRPr lang="en-US" sz="1600" dirty="0"/>
          </a:p>
          <a:p>
            <a:pPr marL="804672" lvl="1" indent="-347472">
              <a:spcBef>
                <a:spcPts val="440"/>
              </a:spcBef>
              <a:buSzPts val="2080"/>
              <a:buChar char="❖"/>
            </a:pPr>
            <a:endParaRPr lang="en-US" sz="1600" dirty="0"/>
          </a:p>
          <a:p>
            <a:pPr marL="347472" lvl="0" indent="-347472"/>
            <a:r>
              <a:rPr lang="en-US" dirty="0"/>
              <a:t>A process only has access to its memory, and cannot access the memory of other processes</a:t>
            </a:r>
          </a:p>
          <a:p>
            <a:pPr marL="640080" lvl="1" indent="-283464"/>
            <a:r>
              <a:rPr lang="en-US" dirty="0"/>
              <a:t>This is helpful because if one process crashes or is malicious, it makes it more difficult to crash or corrupt other processes too</a:t>
            </a:r>
          </a:p>
        </p:txBody>
      </p:sp>
      <p:sp>
        <p:nvSpPr>
          <p:cNvPr id="455" name="Google Shape;455;p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6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Why </a:t>
            </a:r>
            <a:r>
              <a:rPr lang="en-US" i="1"/>
              <a:t>Not</a:t>
            </a:r>
            <a:r>
              <a:rPr lang="en-US"/>
              <a:t> an Operating System?</a:t>
            </a:r>
            <a:endParaRPr/>
          </a:p>
        </p:txBody>
      </p:sp>
      <p:sp>
        <p:nvSpPr>
          <p:cNvPr id="461" name="Google Shape;461;p6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Hack computer we’ve built is… small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Uses the same principles as your laptop CPU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But in terms of scale, closer to a microprocessor or small embedded chip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For embedded systems, often an OS is overkill—instead, designed to be programmed with/run a single program at a time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Pro: developer gets complete control over the device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Con: re-implement OS features, no protection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2" name="Google Shape;462;p6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Google Shape;467;p6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Virtual Memory</a:t>
            </a:r>
            <a:endParaRPr/>
          </a:p>
        </p:txBody>
      </p:sp>
      <p:sp>
        <p:nvSpPr>
          <p:cNvPr id="468" name="Google Shape;468;p68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6348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Most OS’s allow multiple processes, but shouldn’t be able to modify values in another’s address space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OS provides illusion of separate address spaces via virtual memory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Really all one physical memory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OS &amp; hardware map pieces of virtual memory to pieces of physical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469" name="Google Shape;469;p6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470" name="Google Shape;470;p68"/>
          <p:cNvSpPr/>
          <p:nvPr/>
        </p:nvSpPr>
        <p:spPr>
          <a:xfrm>
            <a:off x="5498050" y="378248"/>
            <a:ext cx="827700" cy="3543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1" name="Google Shape;471;p68"/>
          <p:cNvSpPr/>
          <p:nvPr/>
        </p:nvSpPr>
        <p:spPr>
          <a:xfrm>
            <a:off x="5498050" y="732294"/>
            <a:ext cx="827700" cy="553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68"/>
          <p:cNvSpPr/>
          <p:nvPr/>
        </p:nvSpPr>
        <p:spPr>
          <a:xfrm>
            <a:off x="5498050" y="1286107"/>
            <a:ext cx="827700" cy="1181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3" name="Google Shape;473;p68"/>
          <p:cNvSpPr/>
          <p:nvPr/>
        </p:nvSpPr>
        <p:spPr>
          <a:xfrm>
            <a:off x="5498050" y="2467787"/>
            <a:ext cx="827700" cy="787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68"/>
          <p:cNvSpPr/>
          <p:nvPr/>
        </p:nvSpPr>
        <p:spPr>
          <a:xfrm>
            <a:off x="5498050" y="3255573"/>
            <a:ext cx="827700" cy="377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p68"/>
          <p:cNvSpPr/>
          <p:nvPr/>
        </p:nvSpPr>
        <p:spPr>
          <a:xfrm>
            <a:off x="6641275" y="3225323"/>
            <a:ext cx="827700" cy="3543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p68"/>
          <p:cNvSpPr/>
          <p:nvPr/>
        </p:nvSpPr>
        <p:spPr>
          <a:xfrm>
            <a:off x="6641275" y="3579369"/>
            <a:ext cx="827700" cy="55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p68"/>
          <p:cNvSpPr/>
          <p:nvPr/>
        </p:nvSpPr>
        <p:spPr>
          <a:xfrm>
            <a:off x="6641275" y="4133182"/>
            <a:ext cx="827700" cy="11817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68"/>
          <p:cNvSpPr/>
          <p:nvPr/>
        </p:nvSpPr>
        <p:spPr>
          <a:xfrm>
            <a:off x="6641275" y="5314862"/>
            <a:ext cx="827700" cy="787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68"/>
          <p:cNvSpPr/>
          <p:nvPr/>
        </p:nvSpPr>
        <p:spPr>
          <a:xfrm>
            <a:off x="6641275" y="6102648"/>
            <a:ext cx="827700" cy="377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80" name="Google Shape;480;p6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3138" y="1430149"/>
            <a:ext cx="1127825" cy="112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6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2475" y="4330275"/>
            <a:ext cx="1360949" cy="1265774"/>
          </a:xfrm>
          <a:prstGeom prst="rect">
            <a:avLst/>
          </a:prstGeom>
          <a:noFill/>
          <a:ln>
            <a:noFill/>
          </a:ln>
        </p:spPr>
      </p:pic>
      <p:sp>
        <p:nvSpPr>
          <p:cNvPr id="482" name="Google Shape;482;p68"/>
          <p:cNvSpPr/>
          <p:nvPr/>
        </p:nvSpPr>
        <p:spPr>
          <a:xfrm>
            <a:off x="7935325" y="165062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p68"/>
          <p:cNvSpPr/>
          <p:nvPr/>
        </p:nvSpPr>
        <p:spPr>
          <a:xfrm>
            <a:off x="7935325" y="23470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p68"/>
          <p:cNvSpPr/>
          <p:nvPr/>
        </p:nvSpPr>
        <p:spPr>
          <a:xfrm>
            <a:off x="7935325" y="30433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p68"/>
          <p:cNvSpPr/>
          <p:nvPr/>
        </p:nvSpPr>
        <p:spPr>
          <a:xfrm>
            <a:off x="7935325" y="360367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p68"/>
          <p:cNvSpPr/>
          <p:nvPr/>
        </p:nvSpPr>
        <p:spPr>
          <a:xfrm>
            <a:off x="7935325" y="3988400"/>
            <a:ext cx="827700" cy="265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p68"/>
          <p:cNvSpPr/>
          <p:nvPr/>
        </p:nvSpPr>
        <p:spPr>
          <a:xfrm>
            <a:off x="7935325" y="261280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p68"/>
          <p:cNvSpPr/>
          <p:nvPr/>
        </p:nvSpPr>
        <p:spPr>
          <a:xfrm>
            <a:off x="7935325" y="442985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p68"/>
          <p:cNvSpPr/>
          <p:nvPr/>
        </p:nvSpPr>
        <p:spPr>
          <a:xfrm>
            <a:off x="7935325" y="4254200"/>
            <a:ext cx="827700" cy="175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p68"/>
          <p:cNvSpPr/>
          <p:nvPr/>
        </p:nvSpPr>
        <p:spPr>
          <a:xfrm>
            <a:off x="7935325" y="3869475"/>
            <a:ext cx="827700" cy="1188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p68"/>
          <p:cNvSpPr/>
          <p:nvPr/>
        </p:nvSpPr>
        <p:spPr>
          <a:xfrm>
            <a:off x="7935325" y="3309100"/>
            <a:ext cx="827700" cy="2946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p68"/>
          <p:cNvSpPr/>
          <p:nvPr/>
        </p:nvSpPr>
        <p:spPr>
          <a:xfrm>
            <a:off x="7935325" y="1916500"/>
            <a:ext cx="827700" cy="430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93" name="Google Shape;493;p68"/>
          <p:cNvCxnSpPr/>
          <p:nvPr/>
        </p:nvCxnSpPr>
        <p:spPr>
          <a:xfrm>
            <a:off x="6325750" y="1876957"/>
            <a:ext cx="1464900" cy="82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  <p:cxnSp>
        <p:nvCxnSpPr>
          <p:cNvPr id="494" name="Google Shape;494;p68"/>
          <p:cNvCxnSpPr/>
          <p:nvPr/>
        </p:nvCxnSpPr>
        <p:spPr>
          <a:xfrm rot="10800000" flipH="1">
            <a:off x="7546725" y="4478007"/>
            <a:ext cx="253500" cy="558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6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Virtual Memory</a:t>
            </a:r>
            <a:endParaRPr/>
          </a:p>
        </p:txBody>
      </p:sp>
      <p:sp>
        <p:nvSpPr>
          <p:cNvPr id="500" name="Google Shape;500;p6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436263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Benefit of security</a:t>
            </a:r>
            <a:r>
              <a:rPr lang="en-US" dirty="0"/>
              <a:t>: Programs only know about their own address space</a:t>
            </a:r>
          </a:p>
          <a:p>
            <a:pPr marL="640080" lvl="1" indent="-283464"/>
            <a:r>
              <a:rPr lang="en-US" dirty="0"/>
              <a:t>Don’t even have a way to describe address of other application’s data</a:t>
            </a: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/>
              <a:t>Drawback is efficiency</a:t>
            </a:r>
            <a:endParaRPr b="1"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Virtual address translation is fast nowadays, but still slower than directly accessing memory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501" name="Google Shape;501;p6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502" name="Google Shape;502;p69"/>
          <p:cNvSpPr/>
          <p:nvPr/>
        </p:nvSpPr>
        <p:spPr>
          <a:xfrm>
            <a:off x="5498050" y="378248"/>
            <a:ext cx="827700" cy="3543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p69"/>
          <p:cNvSpPr/>
          <p:nvPr/>
        </p:nvSpPr>
        <p:spPr>
          <a:xfrm>
            <a:off x="5498050" y="732294"/>
            <a:ext cx="827700" cy="553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p69"/>
          <p:cNvSpPr/>
          <p:nvPr/>
        </p:nvSpPr>
        <p:spPr>
          <a:xfrm>
            <a:off x="5498050" y="1286107"/>
            <a:ext cx="827700" cy="11817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69"/>
          <p:cNvSpPr/>
          <p:nvPr/>
        </p:nvSpPr>
        <p:spPr>
          <a:xfrm>
            <a:off x="5498050" y="2467787"/>
            <a:ext cx="827700" cy="787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69"/>
          <p:cNvSpPr/>
          <p:nvPr/>
        </p:nvSpPr>
        <p:spPr>
          <a:xfrm>
            <a:off x="5498050" y="3255573"/>
            <a:ext cx="827700" cy="3771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p69"/>
          <p:cNvSpPr/>
          <p:nvPr/>
        </p:nvSpPr>
        <p:spPr>
          <a:xfrm>
            <a:off x="6641275" y="3225323"/>
            <a:ext cx="827700" cy="3543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virtual registers, variables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69"/>
          <p:cNvSpPr/>
          <p:nvPr/>
        </p:nvSpPr>
        <p:spPr>
          <a:xfrm>
            <a:off x="6641275" y="3579369"/>
            <a:ext cx="827700" cy="553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stack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p69"/>
          <p:cNvSpPr/>
          <p:nvPr/>
        </p:nvSpPr>
        <p:spPr>
          <a:xfrm>
            <a:off x="6641275" y="4133182"/>
            <a:ext cx="827700" cy="11817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heap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p69"/>
          <p:cNvSpPr/>
          <p:nvPr/>
        </p:nvSpPr>
        <p:spPr>
          <a:xfrm>
            <a:off x="6641275" y="5314862"/>
            <a:ext cx="827700" cy="787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screen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69"/>
          <p:cNvSpPr/>
          <p:nvPr/>
        </p:nvSpPr>
        <p:spPr>
          <a:xfrm>
            <a:off x="6641275" y="6102648"/>
            <a:ext cx="827700" cy="3771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lang="en-US" sz="7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keyboard memory map</a:t>
            </a: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" name="Google Shape;512;p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33138" y="1430149"/>
            <a:ext cx="1127825" cy="112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3" name="Google Shape;513;p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652475" y="4330275"/>
            <a:ext cx="1360949" cy="1265774"/>
          </a:xfrm>
          <a:prstGeom prst="rect">
            <a:avLst/>
          </a:prstGeom>
          <a:noFill/>
          <a:ln>
            <a:noFill/>
          </a:ln>
        </p:spPr>
      </p:pic>
      <p:sp>
        <p:nvSpPr>
          <p:cNvPr id="514" name="Google Shape;514;p69"/>
          <p:cNvSpPr/>
          <p:nvPr/>
        </p:nvSpPr>
        <p:spPr>
          <a:xfrm>
            <a:off x="7935325" y="165062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69"/>
          <p:cNvSpPr/>
          <p:nvPr/>
        </p:nvSpPr>
        <p:spPr>
          <a:xfrm>
            <a:off x="7935325" y="23470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p69"/>
          <p:cNvSpPr/>
          <p:nvPr/>
        </p:nvSpPr>
        <p:spPr>
          <a:xfrm>
            <a:off x="7935325" y="3043300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69"/>
          <p:cNvSpPr/>
          <p:nvPr/>
        </p:nvSpPr>
        <p:spPr>
          <a:xfrm>
            <a:off x="7935325" y="3603675"/>
            <a:ext cx="827700" cy="2658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69"/>
          <p:cNvSpPr/>
          <p:nvPr/>
        </p:nvSpPr>
        <p:spPr>
          <a:xfrm>
            <a:off x="7935325" y="3988400"/>
            <a:ext cx="827700" cy="2658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69"/>
          <p:cNvSpPr/>
          <p:nvPr/>
        </p:nvSpPr>
        <p:spPr>
          <a:xfrm>
            <a:off x="7935325" y="261280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p69"/>
          <p:cNvSpPr/>
          <p:nvPr/>
        </p:nvSpPr>
        <p:spPr>
          <a:xfrm>
            <a:off x="7935325" y="4429850"/>
            <a:ext cx="827700" cy="430500"/>
          </a:xfrm>
          <a:prstGeom prst="rect">
            <a:avLst/>
          </a:prstGeom>
          <a:solidFill>
            <a:srgbClr val="CFE2F3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p69"/>
          <p:cNvSpPr/>
          <p:nvPr/>
        </p:nvSpPr>
        <p:spPr>
          <a:xfrm>
            <a:off x="7935325" y="4254200"/>
            <a:ext cx="827700" cy="175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p69"/>
          <p:cNvSpPr/>
          <p:nvPr/>
        </p:nvSpPr>
        <p:spPr>
          <a:xfrm>
            <a:off x="7935325" y="3869475"/>
            <a:ext cx="827700" cy="1188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69"/>
          <p:cNvSpPr/>
          <p:nvPr/>
        </p:nvSpPr>
        <p:spPr>
          <a:xfrm>
            <a:off x="7935325" y="3309100"/>
            <a:ext cx="827700" cy="2946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p69"/>
          <p:cNvSpPr/>
          <p:nvPr/>
        </p:nvSpPr>
        <p:spPr>
          <a:xfrm>
            <a:off x="7935325" y="1916500"/>
            <a:ext cx="827700" cy="4305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endParaRPr sz="7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5" name="Google Shape;525;p69"/>
          <p:cNvCxnSpPr/>
          <p:nvPr/>
        </p:nvCxnSpPr>
        <p:spPr>
          <a:xfrm>
            <a:off x="6325750" y="1876957"/>
            <a:ext cx="1464900" cy="8235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  <p:cxnSp>
        <p:nvCxnSpPr>
          <p:cNvPr id="526" name="Google Shape;526;p69"/>
          <p:cNvCxnSpPr/>
          <p:nvPr/>
        </p:nvCxnSpPr>
        <p:spPr>
          <a:xfrm rot="10800000" flipH="1">
            <a:off x="7546725" y="4478007"/>
            <a:ext cx="253500" cy="558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dash"/>
            <a:round/>
            <a:headEnd type="none" w="sm" len="sm"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g1144e3779b3_0_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Comparison of Operating Systems</a:t>
            </a:r>
            <a:endParaRPr/>
          </a:p>
        </p:txBody>
      </p:sp>
      <p:sp>
        <p:nvSpPr>
          <p:cNvPr id="532" name="Google Shape;532;g1144e3779b3_0_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533" name="Google Shape;533;g1144e3779b3_0_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00" cy="49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/>
              <a:t>Three different ways to do essentially the same thing</a:t>
            </a:r>
            <a:endParaRPr dirty="0"/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/>
              <a:t>Everyone has their own preference</a:t>
            </a:r>
            <a:endParaRPr dirty="0"/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/>
              <a:t>Each has their own benefits and tradeoffs</a:t>
            </a:r>
            <a:endParaRPr dirty="0"/>
          </a:p>
          <a:p>
            <a:pPr marL="640080" lvl="1" indent="-283464" algn="l" rtl="0">
              <a:spcBef>
                <a:spcPts val="24"/>
              </a:spcBef>
              <a:spcAft>
                <a:spcPts val="0"/>
              </a:spcAft>
              <a:buClr>
                <a:schemeClr val="hlink"/>
              </a:buClr>
              <a:buSzPts val="2420"/>
              <a:buChar char="▪"/>
            </a:pPr>
            <a:r>
              <a:rPr lang="en-US" dirty="0"/>
              <a:t>Work on varying types of hardware, provide different levels of customization, different features, work better with different software, open source vs. proprietary, etc.</a:t>
            </a:r>
            <a:endParaRPr dirty="0"/>
          </a:p>
          <a:p>
            <a:pPr marL="0" lvl="0" indent="0" algn="l" rtl="0">
              <a:spcBef>
                <a:spcPts val="440"/>
              </a:spcBef>
              <a:spcAft>
                <a:spcPts val="0"/>
              </a:spcAft>
              <a:buNone/>
            </a:pPr>
            <a:endParaRPr dirty="0"/>
          </a:p>
          <a:p>
            <a:pPr marL="347472" lvl="0" indent="-347472" algn="l" rtl="0">
              <a:spcBef>
                <a:spcPts val="440"/>
              </a:spcBef>
              <a:spcAft>
                <a:spcPts val="0"/>
              </a:spcAft>
              <a:buClr>
                <a:schemeClr val="hlink"/>
              </a:buClr>
              <a:buSzPts val="2080"/>
              <a:buChar char="❖"/>
            </a:pPr>
            <a:r>
              <a:rPr lang="en-US" dirty="0"/>
              <a:t>You could choose to do some research next time you are deciding on a laptop, computer, or OS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214" name="Google Shape;214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Final Project Overview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E-Portfolio Details and Topics Brainstorming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The Software Stack</a:t>
            </a:r>
            <a:endParaRPr dirty="0">
              <a:solidFill>
                <a:schemeClr val="tx1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Roadmap of Hardware and Software Components</a:t>
            </a:r>
            <a:endParaRPr dirty="0">
              <a:solidFill>
                <a:schemeClr val="tx1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Overview of Operating Systems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985"/>
                </a:solidFill>
              </a:rPr>
              <a:t>Project 8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985"/>
                </a:solidFill>
              </a:rPr>
              <a:t>Micro Jack Details, Tips for Getting Started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</p:txBody>
      </p:sp>
      <p:sp>
        <p:nvSpPr>
          <p:cNvPr id="215" name="Google Shape;215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1709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 Overview</a:t>
            </a:r>
            <a:endParaRPr dirty="0"/>
          </a:p>
        </p:txBody>
      </p:sp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will be given starter code for a compiler that reads a micro version of Jack and spits out Hack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Scanner &amp; Parser are working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Task A: read through comments to understand what’s going on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Code Generation is buggy and half-finished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Task B: find the bugs by practicing deliberate debugging strategies (e.g., step through generated Hack code using </a:t>
            </a:r>
            <a:r>
              <a:rPr lang="en-US" dirty="0" err="1"/>
              <a:t>CPUEmulator</a:t>
            </a:r>
            <a:r>
              <a:rPr lang="en-US" dirty="0"/>
              <a:t>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Task C: Complete the implementation of the compiler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85" name="Google Shape;85;p1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Final Project E-Portfolio Overview</a:t>
            </a:r>
            <a:endParaRPr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will create an E-Portfolio that is geared toward a new  Allen School student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347472"/>
            <a:r>
              <a:rPr lang="en-US" dirty="0"/>
              <a:t>Your E-Portfolio is a culminating project in having you reflect on the </a:t>
            </a:r>
            <a:r>
              <a:rPr lang="en-US" b="1" dirty="0"/>
              <a:t>metacognitive skills </a:t>
            </a:r>
            <a:r>
              <a:rPr lang="en-US" dirty="0"/>
              <a:t>you’ve learned and </a:t>
            </a:r>
            <a:r>
              <a:rPr lang="en-US" b="1" dirty="0"/>
              <a:t>providing advice </a:t>
            </a:r>
            <a:r>
              <a:rPr lang="en-US" dirty="0"/>
              <a:t>for entering the program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During our final class, you will give a 6–8-minute presentation on your E-Portfolio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Micro Jack</a:t>
            </a:r>
            <a:endParaRPr dirty="0"/>
          </a:p>
        </p:txBody>
      </p:sp>
      <p:sp>
        <p:nvSpPr>
          <p:cNvPr id="91" name="Google Shape;91;p13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498929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Stripped-down version of Jack language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More manageable but enough features to be interesting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Available features: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Types: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int[]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Structures: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!=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Missing features: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Functions, function calls, classes, objects, strings, for loops, array bounds checking, etc.</a:t>
            </a:r>
            <a:endParaRPr dirty="0"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5459250" y="2954050"/>
            <a:ext cx="156600" cy="2922600"/>
          </a:xfrm>
          <a:prstGeom prst="leftBracket">
            <a:avLst>
              <a:gd name="adj" fmla="val 93310"/>
            </a:avLst>
          </a:prstGeom>
          <a:noFill/>
          <a:ln w="28575" cap="flat" cmpd="sng">
            <a:solidFill>
              <a:srgbClr val="A2C4C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5688925" y="1858025"/>
            <a:ext cx="3277500" cy="36846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a, b[1], c;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 int d[10], e;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a = 1;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b[0] = 1;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n = 9;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 (n != 0) {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d[n] = a;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let n = n - 1;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let screen[100] = d[0];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endParaRPr sz="900" b="1" i="0" u="none" strike="noStrike" cap="none">
              <a:solidFill>
                <a:srgbClr val="A9B7C6"/>
              </a:solidFill>
              <a:highlight>
                <a:srgbClr val="2B2B2B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7442550" y="1492925"/>
            <a:ext cx="1523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US" sz="17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Basic.jack</a:t>
            </a:r>
            <a:endParaRPr sz="17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5271550" y="856050"/>
            <a:ext cx="1826400" cy="7620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Any number of variable declarations</a:t>
            </a: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5271551" y="5697375"/>
            <a:ext cx="1690800" cy="762000"/>
          </a:xfrm>
          <a:prstGeom prst="rect">
            <a:avLst/>
          </a:prstGeom>
          <a:solidFill>
            <a:srgbClr val="A2C4C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Then any number of statements</a:t>
            </a:r>
            <a:endParaRPr sz="1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5459250" y="1492925"/>
            <a:ext cx="156600" cy="1314900"/>
          </a:xfrm>
          <a:prstGeom prst="leftBracket">
            <a:avLst>
              <a:gd name="adj" fmla="val 93310"/>
            </a:avLst>
          </a:prstGeom>
          <a:noFill/>
          <a:ln w="28575" cap="flat" cmpd="sng">
            <a:solidFill>
              <a:srgbClr val="F6B26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The AST Nodes</a:t>
            </a:r>
            <a:endParaRPr dirty="0"/>
          </a:p>
        </p:txBody>
      </p:sp>
      <p:sp>
        <p:nvSpPr>
          <p:cNvPr id="104" name="Google Shape;104;p1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You are provided with all AST Node classes needed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All your code will be implemented within these classes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05" name="Google Shape;105;p1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  <p:cxnSp>
        <p:nvCxnSpPr>
          <p:cNvPr id="106" name="Google Shape;106;p14"/>
          <p:cNvCxnSpPr>
            <a:stCxn id="107" idx="0"/>
            <a:endCxn id="108" idx="2"/>
          </p:cNvCxnSpPr>
          <p:nvPr/>
        </p:nvCxnSpPr>
        <p:spPr>
          <a:xfrm rot="10800000">
            <a:off x="6163521" y="3751025"/>
            <a:ext cx="1718100" cy="6618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" name="Google Shape;109;p14"/>
          <p:cNvCxnSpPr>
            <a:stCxn id="107" idx="2"/>
          </p:cNvCxnSpPr>
          <p:nvPr/>
        </p:nvCxnSpPr>
        <p:spPr>
          <a:xfrm flipH="1">
            <a:off x="7833321" y="4851125"/>
            <a:ext cx="48300" cy="7752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0" name="Google Shape;110;p14"/>
          <p:cNvCxnSpPr>
            <a:stCxn id="108" idx="2"/>
            <a:endCxn id="111" idx="0"/>
          </p:cNvCxnSpPr>
          <p:nvPr/>
        </p:nvCxnSpPr>
        <p:spPr>
          <a:xfrm>
            <a:off x="6163421" y="3750975"/>
            <a:ext cx="0" cy="21711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2" name="Google Shape;112;p14"/>
          <p:cNvCxnSpPr>
            <a:stCxn id="113" idx="2"/>
            <a:endCxn id="114" idx="0"/>
          </p:cNvCxnSpPr>
          <p:nvPr/>
        </p:nvCxnSpPr>
        <p:spPr>
          <a:xfrm>
            <a:off x="4445271" y="3750975"/>
            <a:ext cx="0" cy="11649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5" name="Google Shape;115;p14"/>
          <p:cNvCxnSpPr/>
          <p:nvPr/>
        </p:nvCxnSpPr>
        <p:spPr>
          <a:xfrm>
            <a:off x="2678875" y="3750975"/>
            <a:ext cx="0" cy="873300"/>
          </a:xfrm>
          <a:prstGeom prst="straightConnector1">
            <a:avLst/>
          </a:prstGeom>
          <a:noFill/>
          <a:ln w="19050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6" name="Google Shape;116;p14"/>
          <p:cNvSpPr/>
          <p:nvPr/>
        </p:nvSpPr>
        <p:spPr>
          <a:xfrm>
            <a:off x="3723824" y="2432175"/>
            <a:ext cx="1434029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ASTNode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219424" y="331267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JackProgram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1937574" y="331267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VarDeclaration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3655724" y="331267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8" name="Google Shape;108;p14"/>
          <p:cNvSpPr/>
          <p:nvPr/>
        </p:nvSpPr>
        <p:spPr>
          <a:xfrm>
            <a:off x="5373874" y="331267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9" name="Google Shape;119;p14"/>
          <p:cNvSpPr/>
          <p:nvPr/>
        </p:nvSpPr>
        <p:spPr>
          <a:xfrm>
            <a:off x="7092024" y="331267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Identifier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20" name="Google Shape;120;p14"/>
          <p:cNvCxnSpPr>
            <a:stCxn id="116" idx="2"/>
            <a:endCxn id="117" idx="0"/>
          </p:cNvCxnSpPr>
          <p:nvPr/>
        </p:nvCxnSpPr>
        <p:spPr>
          <a:xfrm flipH="1">
            <a:off x="1008839" y="2870475"/>
            <a:ext cx="34320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1" name="Google Shape;121;p14"/>
          <p:cNvCxnSpPr>
            <a:stCxn id="116" idx="2"/>
            <a:endCxn id="118" idx="0"/>
          </p:cNvCxnSpPr>
          <p:nvPr/>
        </p:nvCxnSpPr>
        <p:spPr>
          <a:xfrm flipH="1">
            <a:off x="2727239" y="2870475"/>
            <a:ext cx="17136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2" name="Google Shape;122;p14"/>
          <p:cNvCxnSpPr>
            <a:stCxn id="116" idx="2"/>
            <a:endCxn id="113" idx="0"/>
          </p:cNvCxnSpPr>
          <p:nvPr/>
        </p:nvCxnSpPr>
        <p:spPr>
          <a:xfrm>
            <a:off x="4440839" y="2870475"/>
            <a:ext cx="45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3" name="Google Shape;123;p14"/>
          <p:cNvCxnSpPr>
            <a:stCxn id="116" idx="2"/>
            <a:endCxn id="108" idx="0"/>
          </p:cNvCxnSpPr>
          <p:nvPr/>
        </p:nvCxnSpPr>
        <p:spPr>
          <a:xfrm>
            <a:off x="4440839" y="2870475"/>
            <a:ext cx="17226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4" name="Google Shape;124;p14"/>
          <p:cNvCxnSpPr>
            <a:stCxn id="116" idx="2"/>
            <a:endCxn id="119" idx="0"/>
          </p:cNvCxnSpPr>
          <p:nvPr/>
        </p:nvCxnSpPr>
        <p:spPr>
          <a:xfrm>
            <a:off x="4440838" y="2870475"/>
            <a:ext cx="3440700" cy="442200"/>
          </a:xfrm>
          <a:prstGeom prst="straightConnector1">
            <a:avLst/>
          </a:prstGeom>
          <a:noFill/>
          <a:ln w="19050" cap="flat" cmpd="sng">
            <a:solidFill>
              <a:srgbClr val="66666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5" name="Google Shape;125;p14"/>
          <p:cNvSpPr/>
          <p:nvPr/>
        </p:nvSpPr>
        <p:spPr>
          <a:xfrm>
            <a:off x="1429974" y="3909725"/>
            <a:ext cx="2119729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ArrayVarDeclaration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6" name="Google Shape;126;p14"/>
          <p:cNvSpPr/>
          <p:nvPr/>
        </p:nvSpPr>
        <p:spPr>
          <a:xfrm>
            <a:off x="1429949" y="4412825"/>
            <a:ext cx="2119729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IntVarDeclaration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7" name="Google Shape;127;p14"/>
          <p:cNvSpPr/>
          <p:nvPr/>
        </p:nvSpPr>
        <p:spPr>
          <a:xfrm>
            <a:off x="3655724" y="39097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Assignment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8" name="Google Shape;128;p14"/>
          <p:cNvSpPr/>
          <p:nvPr/>
        </p:nvSpPr>
        <p:spPr>
          <a:xfrm>
            <a:off x="3655724" y="44128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3655737" y="49159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7092074" y="4412825"/>
            <a:ext cx="1579093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VarAccess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29" name="Google Shape;129;p14"/>
          <p:cNvSpPr/>
          <p:nvPr/>
        </p:nvSpPr>
        <p:spPr>
          <a:xfrm>
            <a:off x="7092074" y="49159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ArrayVarAccess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0" name="Google Shape;130;p14"/>
          <p:cNvSpPr/>
          <p:nvPr/>
        </p:nvSpPr>
        <p:spPr>
          <a:xfrm>
            <a:off x="7092074" y="5419013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IntVarAccess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1" name="Google Shape;131;p14"/>
          <p:cNvSpPr/>
          <p:nvPr/>
        </p:nvSpPr>
        <p:spPr>
          <a:xfrm>
            <a:off x="5373899" y="39097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2" name="Google Shape;132;p14"/>
          <p:cNvSpPr/>
          <p:nvPr/>
        </p:nvSpPr>
        <p:spPr>
          <a:xfrm>
            <a:off x="5373899" y="44128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Minus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3" name="Google Shape;133;p14"/>
          <p:cNvSpPr/>
          <p:nvPr/>
        </p:nvSpPr>
        <p:spPr>
          <a:xfrm>
            <a:off x="5373899" y="49159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Equals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4" name="Google Shape;134;p14"/>
          <p:cNvSpPr/>
          <p:nvPr/>
        </p:nvSpPr>
        <p:spPr>
          <a:xfrm>
            <a:off x="5373899" y="54190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NotEquals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5373849" y="5922125"/>
            <a:ext cx="1579093" cy="438300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35" name="Google Shape;135;p14"/>
          <p:cNvSpPr/>
          <p:nvPr/>
        </p:nvSpPr>
        <p:spPr>
          <a:xfrm>
            <a:off x="275000" y="6231425"/>
            <a:ext cx="445200" cy="438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6" name="Google Shape;136;p14"/>
          <p:cNvSpPr/>
          <p:nvPr/>
        </p:nvSpPr>
        <p:spPr>
          <a:xfrm>
            <a:off x="720199" y="6231425"/>
            <a:ext cx="1579093" cy="4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Abstract Class</a:t>
            </a:r>
            <a:endParaRPr sz="13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Generating Code</a:t>
            </a:r>
            <a:endParaRPr dirty="0"/>
          </a:p>
        </p:txBody>
      </p:sp>
      <p:sp>
        <p:nvSpPr>
          <p:cNvPr id="142" name="Google Shape;142;p15"/>
          <p:cNvSpPr txBox="1">
            <a:spLocks noGrp="1"/>
          </p:cNvSpPr>
          <p:nvPr>
            <p:ph type="body" idx="1"/>
          </p:nvPr>
        </p:nvSpPr>
        <p:spPr>
          <a:xfrm>
            <a:off x="396876" y="1362075"/>
            <a:ext cx="4905799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Each AST node has a </a:t>
            </a:r>
            <a:r>
              <a:rPr lang="en-US" dirty="0" err="1"/>
              <a:t>printASM</a:t>
            </a:r>
            <a:r>
              <a:rPr lang="en-US" dirty="0"/>
              <a:t> method that should print out Hack instructions to </a:t>
            </a:r>
            <a:r>
              <a:rPr lang="en-US" dirty="0" err="1"/>
              <a:t>System.out</a:t>
            </a:r>
            <a:r>
              <a:rPr lang="en-US" dirty="0"/>
              <a:t> (and recursively call </a:t>
            </a:r>
            <a:r>
              <a:rPr lang="en-US" dirty="0" err="1"/>
              <a:t>printASM</a:t>
            </a:r>
            <a:r>
              <a:rPr lang="en-US" dirty="0"/>
              <a:t> on children)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You’re provided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instr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(“@R0”) </a:t>
            </a:r>
            <a:r>
              <a:rPr lang="en-US" dirty="0"/>
              <a:t>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label(“LOOP”) </a:t>
            </a:r>
            <a:r>
              <a:rPr lang="en-US" dirty="0"/>
              <a:t>convenience functions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Each can take a comment as a second argument — highly recommended!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43" name="Google Shape;143;p1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  <p:sp>
        <p:nvSpPr>
          <p:cNvPr id="2" name="Google Shape;207;p19">
            <a:extLst>
              <a:ext uri="{FF2B5EF4-FFF2-40B4-BE49-F238E27FC236}">
                <a16:creationId xmlns:a16="http://schemas.microsoft.com/office/drawing/2014/main" id="{612CA32F-B70C-D549-F564-1C274CCC65E2}"/>
              </a:ext>
            </a:extLst>
          </p:cNvPr>
          <p:cNvSpPr/>
          <p:nvPr/>
        </p:nvSpPr>
        <p:spPr>
          <a:xfrm>
            <a:off x="5233307" y="1563955"/>
            <a:ext cx="3910693" cy="2716622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2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200" b="1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Statement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200" b="1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condition;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200" b="1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List&lt;Statement&gt;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statements;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2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2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2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2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symbolTable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condition.printASM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symbolTable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"@R0”</a:t>
            </a:r>
            <a:r>
              <a:rPr lang="en-US" sz="1200" b="1" dirty="0"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”Get </a:t>
            </a:r>
            <a:r>
              <a:rPr lang="en-US" sz="1200" b="1" i="0" u="none" strike="noStrike" cap="none" dirty="0" err="1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cond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result"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2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2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lang="en-US"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dirty="0"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endParaRPr lang="en-US"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12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12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 Overview</a:t>
            </a:r>
            <a:endParaRPr dirty="0"/>
          </a:p>
        </p:txBody>
      </p:sp>
      <p:sp>
        <p:nvSpPr>
          <p:cNvPr id="241" name="Google Shape;241;p1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sp>
        <p:nvSpPr>
          <p:cNvPr id="5" name="Google Shape;248;p21">
            <a:extLst>
              <a:ext uri="{FF2B5EF4-FFF2-40B4-BE49-F238E27FC236}">
                <a16:creationId xmlns:a16="http://schemas.microsoft.com/office/drawing/2014/main" id="{F0325EED-F8F1-6E78-46E4-2A8B1FF9DF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1: Read comments provided in the starter code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2: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NumberLiteral.java</a:t>
            </a:r>
            <a:r>
              <a:rPr lang="en-US" dirty="0"/>
              <a:t> (~4 lines)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3: Debug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Plus.java</a:t>
            </a:r>
            <a:r>
              <a:rPr lang="en-US" dirty="0"/>
              <a:t> (2 bugs)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4: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Minus.java</a:t>
            </a:r>
            <a:r>
              <a:rPr lang="en-US" dirty="0"/>
              <a:t> (~13 lines, similar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Plus.java</a:t>
            </a:r>
            <a:r>
              <a:rPr lang="en-US" dirty="0"/>
              <a:t>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5: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NotEquals.java</a:t>
            </a:r>
            <a:r>
              <a:rPr lang="en-US" dirty="0"/>
              <a:t> (~21 lines, similar to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Equals.java</a:t>
            </a:r>
            <a:r>
              <a:rPr lang="en-US" dirty="0"/>
              <a:t>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6: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ArrayVarAccess.java</a:t>
            </a:r>
            <a:r>
              <a:rPr lang="en-US" dirty="0"/>
              <a:t> (~3 lines)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7: Debug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If.java</a:t>
            </a:r>
            <a:r>
              <a:rPr lang="en-US" dirty="0"/>
              <a:t> (2 bugs)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Step 8: Implement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While.java</a:t>
            </a:r>
            <a:r>
              <a:rPr lang="en-US" dirty="0"/>
              <a:t> (~14 lines)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4118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Number Literal </a:t>
            </a:r>
            <a:r>
              <a:rPr lang="en-US" sz="2000"/>
              <a:t>(Step 1)</a:t>
            </a:r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Called a “literal” because it’s a literal value embedded in the Micro Jack code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Generated Hack Assembly  should simply put that value in R0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152" name="Google Shape;152;p1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34</a:t>
            </a:fld>
            <a:endParaRPr/>
          </a:p>
        </p:txBody>
      </p:sp>
      <p:sp>
        <p:nvSpPr>
          <p:cNvPr id="153" name="Google Shape;153;p16"/>
          <p:cNvSpPr/>
          <p:nvPr/>
        </p:nvSpPr>
        <p:spPr>
          <a:xfrm>
            <a:off x="3272213" y="3360975"/>
            <a:ext cx="2067000" cy="10395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 Syntax Tree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707700" y="3477525"/>
            <a:ext cx="1730100" cy="8064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MicroJack Code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3857588" y="3621675"/>
            <a:ext cx="872500" cy="285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NUM(4)</a:t>
            </a:r>
            <a:endParaRPr sz="1400" b="1" i="0" u="none" strike="noStrike" cap="none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6173650" y="3198975"/>
            <a:ext cx="1730100" cy="1363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@4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D=A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@R0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M=D</a:t>
            </a:r>
            <a:endParaRPr sz="16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Hack ASM</a:t>
            </a:r>
            <a:endParaRPr sz="13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2687900" y="3738225"/>
            <a:ext cx="334200" cy="285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5589338" y="3738225"/>
            <a:ext cx="334200" cy="285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9999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Number Literal </a:t>
            </a:r>
            <a:r>
              <a:rPr lang="en-US" sz="2000"/>
              <a:t>(Step 1)</a:t>
            </a:r>
            <a:endParaRPr/>
          </a:p>
        </p:txBody>
      </p:sp>
      <p:sp>
        <p:nvSpPr>
          <p:cNvPr id="165" name="Google Shape;165;p17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  <p:sp>
        <p:nvSpPr>
          <p:cNvPr id="166" name="Google Shape;166;p17"/>
          <p:cNvSpPr/>
          <p:nvPr/>
        </p:nvSpPr>
        <p:spPr>
          <a:xfrm>
            <a:off x="707700" y="1239850"/>
            <a:ext cx="7826700" cy="52524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this.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parseInt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                       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"D=A"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7" name="Google Shape;167;p17"/>
          <p:cNvSpPr/>
          <p:nvPr/>
        </p:nvSpPr>
        <p:spPr>
          <a:xfrm>
            <a:off x="5650335" y="3300850"/>
            <a:ext cx="3162625" cy="15366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Start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D=A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@R0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M=D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End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68" name="Google Shape;168;p17"/>
          <p:cNvSpPr/>
          <p:nvPr/>
        </p:nvSpPr>
        <p:spPr>
          <a:xfrm>
            <a:off x="5436636" y="3429000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7"/>
          <p:cNvSpPr/>
          <p:nvPr/>
        </p:nvSpPr>
        <p:spPr>
          <a:xfrm>
            <a:off x="5436636" y="3663055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5436636" y="4131166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7"/>
          <p:cNvSpPr/>
          <p:nvPr/>
        </p:nvSpPr>
        <p:spPr>
          <a:xfrm>
            <a:off x="5436636" y="3897111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7"/>
          <p:cNvSpPr/>
          <p:nvPr/>
        </p:nvSpPr>
        <p:spPr>
          <a:xfrm>
            <a:off x="5436636" y="4365222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7"/>
          <p:cNvSpPr/>
          <p:nvPr/>
        </p:nvSpPr>
        <p:spPr>
          <a:xfrm>
            <a:off x="5436636" y="4599277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7"/>
          <p:cNvSpPr/>
          <p:nvPr/>
        </p:nvSpPr>
        <p:spPr>
          <a:xfrm>
            <a:off x="2543142" y="3627655"/>
            <a:ext cx="2360400" cy="194400"/>
          </a:xfrm>
          <a:prstGeom prst="rect">
            <a:avLst/>
          </a:prstGeom>
          <a:solidFill>
            <a:srgbClr val="F4CCCC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b="1" i="0" u="none" strike="noStrike" cap="none">
                <a:solidFill>
                  <a:srgbClr val="CC0000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300" b="1" i="0" u="none" strike="noStrike" cap="none">
              <a:solidFill>
                <a:srgbClr val="CC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17"/>
          <p:cNvSpPr/>
          <p:nvPr/>
        </p:nvSpPr>
        <p:spPr>
          <a:xfrm>
            <a:off x="3426224" y="1584633"/>
            <a:ext cx="485700" cy="330300"/>
          </a:xfrm>
          <a:prstGeom prst="wedgeRectCallout">
            <a:avLst>
              <a:gd name="adj1" fmla="val -97998"/>
              <a:gd name="adj2" fmla="val -20595"/>
            </a:avLst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4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8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Number Literal </a:t>
            </a:r>
            <a:r>
              <a:rPr lang="en-US" sz="2000"/>
              <a:t>(Step 1)</a:t>
            </a:r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  <p:sp>
        <p:nvSpPr>
          <p:cNvPr id="182" name="Google Shape;182;p18"/>
          <p:cNvSpPr/>
          <p:nvPr/>
        </p:nvSpPr>
        <p:spPr>
          <a:xfrm>
            <a:off x="707700" y="1239850"/>
            <a:ext cx="7826700" cy="52524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this.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parseInt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+ 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());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"D=A"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instr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 dirty="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Number Literal"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 dirty="0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 dirty="0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 dirty="0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 dirty="0" err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1500" b="1" i="0" u="none" strike="noStrike" cap="none" dirty="0" err="1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1500" b="1" i="0" u="none" strike="noStrike" cap="none" dirty="0" err="1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1500" b="1" i="0" u="none" strike="noStrike" cap="none" dirty="0" err="1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 dirty="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3" name="Google Shape;183;p18"/>
          <p:cNvSpPr/>
          <p:nvPr/>
        </p:nvSpPr>
        <p:spPr>
          <a:xfrm>
            <a:off x="5650335" y="3300850"/>
            <a:ext cx="3162625" cy="15366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Start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@4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D=A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@R0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M=D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End Number Literal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Google Shape;184;p18"/>
          <p:cNvSpPr/>
          <p:nvPr/>
        </p:nvSpPr>
        <p:spPr>
          <a:xfrm>
            <a:off x="5436636" y="3429000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8"/>
          <p:cNvSpPr/>
          <p:nvPr/>
        </p:nvSpPr>
        <p:spPr>
          <a:xfrm>
            <a:off x="5436636" y="3663055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8"/>
          <p:cNvSpPr/>
          <p:nvPr/>
        </p:nvSpPr>
        <p:spPr>
          <a:xfrm>
            <a:off x="5436636" y="4131166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8"/>
          <p:cNvSpPr/>
          <p:nvPr/>
        </p:nvSpPr>
        <p:spPr>
          <a:xfrm>
            <a:off x="5436636" y="3897111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8"/>
          <p:cNvSpPr/>
          <p:nvPr/>
        </p:nvSpPr>
        <p:spPr>
          <a:xfrm>
            <a:off x="5436636" y="4365222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8"/>
          <p:cNvSpPr/>
          <p:nvPr/>
        </p:nvSpPr>
        <p:spPr>
          <a:xfrm>
            <a:off x="5436636" y="4599277"/>
            <a:ext cx="427500" cy="159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8"/>
          <p:cNvSpPr/>
          <p:nvPr/>
        </p:nvSpPr>
        <p:spPr>
          <a:xfrm>
            <a:off x="3426224" y="1584633"/>
            <a:ext cx="485700" cy="330300"/>
          </a:xfrm>
          <a:prstGeom prst="wedgeRectCallout">
            <a:avLst>
              <a:gd name="adj1" fmla="val -97998"/>
              <a:gd name="adj2" fmla="val -20595"/>
            </a:avLst>
          </a:prstGeom>
          <a:solidFill>
            <a:srgbClr val="F4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CC0000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 sz="1400" b="1" i="0" u="none" strike="noStrike" cap="none">
              <a:solidFill>
                <a:srgbClr val="CC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Number Literal </a:t>
            </a:r>
            <a:r>
              <a:rPr lang="en-US" sz="2000"/>
              <a:t>(Step 1)</a:t>
            </a:r>
            <a:endParaRPr/>
          </a:p>
        </p:txBody>
      </p:sp>
      <p:sp>
        <p:nvSpPr>
          <p:cNvPr id="197" name="Google Shape;197;p1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  <p:cxnSp>
        <p:nvCxnSpPr>
          <p:cNvPr id="198" name="Google Shape;198;p19"/>
          <p:cNvCxnSpPr/>
          <p:nvPr/>
        </p:nvCxnSpPr>
        <p:spPr>
          <a:xfrm>
            <a:off x="2711050" y="2540425"/>
            <a:ext cx="3651600" cy="0"/>
          </a:xfrm>
          <a:prstGeom prst="straightConnector1">
            <a:avLst/>
          </a:prstGeom>
          <a:noFill/>
          <a:ln w="28575" cap="flat" cmpd="sng">
            <a:solidFill>
              <a:srgbClr val="3D85C6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199" name="Google Shape;199;p19"/>
          <p:cNvSpPr txBox="1"/>
          <p:nvPr/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sz="1200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19"/>
          <p:cNvSpPr/>
          <p:nvPr/>
        </p:nvSpPr>
        <p:spPr>
          <a:xfrm>
            <a:off x="600150" y="1929863"/>
            <a:ext cx="7943700" cy="3651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1" name="Google Shape;201;p19"/>
          <p:cNvCxnSpPr>
            <a:stCxn id="202" idx="2"/>
            <a:endCxn id="203" idx="0"/>
          </p:cNvCxnSpPr>
          <p:nvPr/>
        </p:nvCxnSpPr>
        <p:spPr>
          <a:xfrm>
            <a:off x="2711050" y="18471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2" name="Google Shape;202;p19"/>
          <p:cNvSpPr/>
          <p:nvPr/>
        </p:nvSpPr>
        <p:spPr>
          <a:xfrm>
            <a:off x="1834150" y="1280423"/>
            <a:ext cx="1753800" cy="5667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Compile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19"/>
          <p:cNvSpPr/>
          <p:nvPr/>
        </p:nvSpPr>
        <p:spPr>
          <a:xfrm>
            <a:off x="834100" y="3468575"/>
            <a:ext cx="3753900" cy="2669100"/>
          </a:xfrm>
          <a:prstGeom prst="rect">
            <a:avLst/>
          </a:prstGeom>
          <a:solidFill>
            <a:srgbClr val="D9EAD3"/>
          </a:solidFill>
          <a:ln w="38100" cap="flat" cmpd="sng">
            <a:solidFill>
              <a:srgbClr val="93C4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Java (the compiler) is running</a:t>
            </a:r>
            <a:endParaRPr sz="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 is stored as value field inside an NumberLiteral ASTNode</a:t>
            </a:r>
            <a:endParaRPr sz="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executed, </a:t>
            </a:r>
            <a:r>
              <a:rPr lang="en-US" sz="16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prints code that stores it another way</a:t>
            </a: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04" name="Google Shape;204;p19"/>
          <p:cNvCxnSpPr/>
          <p:nvPr/>
        </p:nvCxnSpPr>
        <p:spPr>
          <a:xfrm>
            <a:off x="6597600" y="1828423"/>
            <a:ext cx="0" cy="1621500"/>
          </a:xfrm>
          <a:prstGeom prst="straightConnector1">
            <a:avLst/>
          </a:prstGeom>
          <a:noFill/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5" name="Google Shape;205;p19"/>
          <p:cNvSpPr/>
          <p:nvPr/>
        </p:nvSpPr>
        <p:spPr>
          <a:xfrm>
            <a:off x="5720700" y="1280423"/>
            <a:ext cx="1753800" cy="5667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Run Time</a:t>
            </a:r>
            <a:endParaRPr sz="1900" b="1" i="0" u="none" strike="noStrike" cap="none">
              <a:solidFill>
                <a:srgbClr val="99999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19"/>
          <p:cNvSpPr/>
          <p:nvPr/>
        </p:nvSpPr>
        <p:spPr>
          <a:xfrm>
            <a:off x="4720650" y="3468575"/>
            <a:ext cx="3753900" cy="2669100"/>
          </a:xfrm>
          <a:prstGeom prst="rect">
            <a:avLst/>
          </a:prstGeom>
          <a:solidFill>
            <a:srgbClr val="FCE5CD"/>
          </a:solidFill>
          <a:ln w="38100" cap="flat" cmpd="sng">
            <a:solidFill>
              <a:srgbClr val="E691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Hack ASM (the output) is running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 is stored as constant inside an assembly instruction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Char char="●"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When executed, loads 4 from instruction into A register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9"/>
          <p:cNvSpPr/>
          <p:nvPr/>
        </p:nvSpPr>
        <p:spPr>
          <a:xfrm>
            <a:off x="1379500" y="5116025"/>
            <a:ext cx="2663100" cy="18294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NumberLiteral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value)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this.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value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parseInt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500" b="1" i="1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500" b="1" i="1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Number Literal"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+ 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"D=A"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"M=D"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"End Number Literal"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500" b="1" i="1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500" b="1" i="1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</a:t>
            </a:r>
            <a:r>
              <a:rPr lang="en-US" sz="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Integer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lang="en-US" sz="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toString</a:t>
            </a: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(value);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rPr lang="en-US" sz="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endParaRPr sz="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08" name="Google Shape;208;p19"/>
          <p:cNvSpPr/>
          <p:nvPr/>
        </p:nvSpPr>
        <p:spPr>
          <a:xfrm>
            <a:off x="3497249" y="2121600"/>
            <a:ext cx="2223437" cy="1072500"/>
          </a:xfrm>
          <a:prstGeom prst="rect">
            <a:avLst/>
          </a:prstGeom>
          <a:solidFill>
            <a:srgbClr val="CFE2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Start Number Literal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@4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D=A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@R0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M=D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// End Number Literal</a:t>
            </a:r>
            <a:endParaRPr sz="10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Plus </a:t>
            </a:r>
            <a:r>
              <a:rPr lang="en-US" sz="2000"/>
              <a:t>(Step 2)</a:t>
            </a:r>
            <a:endParaRPr/>
          </a:p>
        </p:txBody>
      </p:sp>
      <p:sp>
        <p:nvSpPr>
          <p:cNvPr id="214" name="Google Shape;214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  <p:sp>
        <p:nvSpPr>
          <p:cNvPr id="215" name="Google Shape;215;p20"/>
          <p:cNvSpPr/>
          <p:nvPr/>
        </p:nvSpPr>
        <p:spPr>
          <a:xfrm>
            <a:off x="707700" y="1239850"/>
            <a:ext cx="7826700" cy="54432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left;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right;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Plus"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left.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right.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push();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"@R1"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"A=M"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"D=D+A"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"perform the addition"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46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6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Example: Plus </a:t>
            </a:r>
            <a:r>
              <a:rPr lang="en-US" sz="2000"/>
              <a:t>(Step 2)</a:t>
            </a:r>
            <a:endParaRPr/>
          </a:p>
        </p:txBody>
      </p:sp>
      <p:sp>
        <p:nvSpPr>
          <p:cNvPr id="222" name="Google Shape;222;p46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39</a:t>
            </a:fld>
            <a:endParaRPr/>
          </a:p>
        </p:txBody>
      </p:sp>
      <p:sp>
        <p:nvSpPr>
          <p:cNvPr id="223" name="Google Shape;223;p46"/>
          <p:cNvSpPr/>
          <p:nvPr/>
        </p:nvSpPr>
        <p:spPr>
          <a:xfrm>
            <a:off x="707700" y="1239850"/>
            <a:ext cx="7826700" cy="5443200"/>
          </a:xfrm>
          <a:prstGeom prst="rect">
            <a:avLst/>
          </a:prstGeom>
          <a:solidFill>
            <a:srgbClr val="F3F3F3"/>
          </a:solidFill>
          <a:ln>
            <a:noFill/>
          </a:ln>
          <a:effectLst>
            <a:outerShdw blurRad="57150" dist="19050" dir="5400000" algn="bl" rotWithShape="0">
              <a:srgbClr val="000000">
                <a:alpha val="49803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public class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Plus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extends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{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left;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right;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lang="en-US" sz="1500" b="1" i="1" u="none" strike="noStrike" cap="none">
                <a:solidFill>
                  <a:srgbClr val="999999"/>
                </a:solidFill>
                <a:latin typeface="Courier New"/>
                <a:ea typeface="Courier New"/>
                <a:cs typeface="Courier New"/>
                <a:sym typeface="Courier New"/>
              </a:rPr>
              <a:t>@Override</a:t>
            </a:r>
            <a:endParaRPr sz="1500" b="1" i="1" u="none" strike="noStrike" cap="none">
              <a:solidFill>
                <a:srgbClr val="99999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public </a:t>
            </a:r>
            <a:r>
              <a:rPr lang="en-US" sz="1500" b="1" i="0" u="none" strike="noStrike" cap="none">
                <a:solidFill>
                  <a:srgbClr val="0B5394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500" b="1" i="0" u="none" strike="noStrike" cap="none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comment(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"Start Plus"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left.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"@R0"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"D=M"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right.</a:t>
            </a:r>
            <a:r>
              <a:rPr lang="en-US" sz="1500" b="1" i="0" u="none" strike="noStrike" cap="none">
                <a:solidFill>
                  <a:srgbClr val="45818E"/>
                </a:solidFill>
                <a:latin typeface="Courier New"/>
                <a:ea typeface="Courier New"/>
                <a:cs typeface="Courier New"/>
                <a:sym typeface="Courier New"/>
              </a:rPr>
              <a:t>printASM</a:t>
            </a:r>
            <a:r>
              <a:rPr lang="en-US" sz="1500" b="1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push();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"@R1"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"A=M"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instr(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"D=D+A"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1500" b="1" i="0" u="none" strike="noStrike" cap="none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"perform the addition"</a:t>
            </a: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...</a:t>
            </a: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4" name="Google Shape;224;p46"/>
          <p:cNvSpPr/>
          <p:nvPr/>
        </p:nvSpPr>
        <p:spPr>
          <a:xfrm>
            <a:off x="5899025" y="1589096"/>
            <a:ext cx="3000000" cy="28503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46"/>
          <p:cNvSpPr/>
          <p:nvPr/>
        </p:nvSpPr>
        <p:spPr>
          <a:xfrm>
            <a:off x="5544125" y="3053448"/>
            <a:ext cx="2875500" cy="663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46"/>
          <p:cNvSpPr/>
          <p:nvPr/>
        </p:nvSpPr>
        <p:spPr>
          <a:xfrm>
            <a:off x="5544125" y="1971888"/>
            <a:ext cx="2875500" cy="6636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46"/>
          <p:cNvSpPr txBox="1"/>
          <p:nvPr/>
        </p:nvSpPr>
        <p:spPr>
          <a:xfrm rot="-5400000">
            <a:off x="5346125" y="2126238"/>
            <a:ext cx="7509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B45F06"/>
                </a:solidFill>
                <a:latin typeface="Calibri"/>
                <a:ea typeface="Calibri"/>
                <a:cs typeface="Calibri"/>
                <a:sym typeface="Calibri"/>
              </a:rPr>
              <a:t>NUM(2)</a:t>
            </a:r>
            <a:endParaRPr sz="1200" b="1" i="0" u="none" strike="noStrike" cap="none">
              <a:solidFill>
                <a:srgbClr val="B45F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46"/>
          <p:cNvSpPr txBox="1"/>
          <p:nvPr/>
        </p:nvSpPr>
        <p:spPr>
          <a:xfrm rot="-5400000">
            <a:off x="5270963" y="3207788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38761D"/>
                </a:solidFill>
                <a:latin typeface="Calibri"/>
                <a:ea typeface="Calibri"/>
                <a:cs typeface="Calibri"/>
                <a:sym typeface="Calibri"/>
              </a:rPr>
              <a:t>NUM(3)</a:t>
            </a:r>
            <a:endParaRPr sz="1200" b="1" i="0" u="none" strike="noStrike" cap="none">
              <a:solidFill>
                <a:srgbClr val="3876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46"/>
          <p:cNvSpPr txBox="1"/>
          <p:nvPr/>
        </p:nvSpPr>
        <p:spPr>
          <a:xfrm rot="5400000">
            <a:off x="8270975" y="2836788"/>
            <a:ext cx="901200" cy="3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351C75"/>
                </a:solidFill>
                <a:latin typeface="Calibri"/>
                <a:ea typeface="Calibri"/>
                <a:cs typeface="Calibri"/>
                <a:sym typeface="Calibri"/>
              </a:rPr>
              <a:t>PLUS</a:t>
            </a:r>
            <a:endParaRPr sz="1400" b="1" i="0" u="none" strike="noStrike" cap="none">
              <a:solidFill>
                <a:srgbClr val="351C7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46"/>
          <p:cNvSpPr/>
          <p:nvPr/>
        </p:nvSpPr>
        <p:spPr>
          <a:xfrm>
            <a:off x="6035525" y="1588970"/>
            <a:ext cx="1896000" cy="285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2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endParaRPr sz="19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push</a:t>
            </a:r>
            <a:r>
              <a:rPr lang="en-US" sz="1400" b="1" i="0" u="none" strike="noStrike" cap="none">
                <a:solidFill>
                  <a:srgbClr val="351C75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3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674EA7"/>
                </a:solidFill>
                <a:latin typeface="Courier New"/>
                <a:ea typeface="Courier New"/>
                <a:cs typeface="Courier New"/>
                <a:sym typeface="Courier New"/>
              </a:rPr>
              <a:t>pop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add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result </a:t>
            </a:r>
            <a:r>
              <a:rPr lang="en-US" b="1"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1400" b="1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R0</a:t>
            </a:r>
            <a:endParaRPr sz="1400" b="1" i="0" u="none" strike="noStrike" cap="none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31" name="Google Shape;231;p46"/>
          <p:cNvSpPr/>
          <p:nvPr/>
        </p:nvSpPr>
        <p:spPr>
          <a:xfrm>
            <a:off x="5371775" y="757675"/>
            <a:ext cx="3391200" cy="6636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Structural Bug: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Map to abstract diagram for Plus: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46"/>
          <p:cNvSpPr/>
          <p:nvPr/>
        </p:nvSpPr>
        <p:spPr>
          <a:xfrm>
            <a:off x="5371775" y="4909950"/>
            <a:ext cx="3391200" cy="663600"/>
          </a:xfrm>
          <a:prstGeom prst="roundRect">
            <a:avLst>
              <a:gd name="adj" fmla="val 16667"/>
            </a:avLst>
          </a:prstGeom>
          <a:solidFill>
            <a:srgbClr val="B7B7B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Detail Bug: </a:t>
            </a:r>
            <a:r>
              <a:rPr lang="en-US" sz="1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Step through generated code, Check state at each step</a:t>
            </a: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3" name="Google Shape;233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6375" y="848088"/>
            <a:ext cx="482775" cy="48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846375" y="5000350"/>
            <a:ext cx="482775" cy="48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Final Project Due Dates</a:t>
            </a:r>
            <a:endParaRPr dirty="0"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Part I: E-Portfolio Outline</a:t>
            </a:r>
          </a:p>
          <a:p>
            <a:pPr marL="640080" lvl="1" indent="-283464"/>
            <a:r>
              <a:rPr lang="en-US" dirty="0"/>
              <a:t>Due next Thursday (12/8) at 11:59pm</a:t>
            </a: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endParaRPr dirty="0"/>
          </a:p>
          <a:p>
            <a:pPr marL="347472" lvl="0" indent="-347472"/>
            <a:r>
              <a:rPr lang="en-US" dirty="0"/>
              <a:t>Part II: Final E-Portfolio</a:t>
            </a:r>
          </a:p>
          <a:p>
            <a:pPr marL="640080" lvl="1" indent="-283464"/>
            <a:r>
              <a:rPr lang="en-US" dirty="0"/>
              <a:t>Due Tuesday of finals week (12/13) at 4:00pm</a:t>
            </a:r>
          </a:p>
          <a:p>
            <a:pPr marL="347472" lvl="0" indent="-347472"/>
            <a:endParaRPr lang="en-US" dirty="0"/>
          </a:p>
          <a:p>
            <a:pPr marL="347472" lvl="0" indent="-347472"/>
            <a:r>
              <a:rPr lang="en-US" dirty="0"/>
              <a:t>Part III: E-Portfolio Presentations</a:t>
            </a:r>
          </a:p>
          <a:p>
            <a:pPr marL="640080" lvl="1" indent="-283464"/>
            <a:r>
              <a:rPr lang="en-US" dirty="0"/>
              <a:t>During the scheduled CSE 390B final</a:t>
            </a:r>
          </a:p>
          <a:p>
            <a:pPr marL="640080" lvl="1" indent="-283464"/>
            <a:r>
              <a:rPr lang="en-US" dirty="0"/>
              <a:t>CSE 390B Final Time: Tuesday, 12/13 from 4:30-6:30pm</a:t>
            </a:r>
          </a:p>
          <a:p>
            <a:pPr marL="640080" lvl="1" indent="-283464"/>
            <a:r>
              <a:rPr lang="en-US" dirty="0"/>
              <a:t>CSE 390B Final Location: CSE2 G04 (same as usual classroom)</a:t>
            </a:r>
            <a:endParaRPr dirty="0"/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9869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55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Micro Jack Technical Details</a:t>
            </a:r>
            <a:endParaRPr dirty="0"/>
          </a:p>
        </p:txBody>
      </p:sp>
      <p:sp>
        <p:nvSpPr>
          <p:cNvPr id="256" name="Google Shape;256;p55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Can’t write a negative integer literal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Instead, use subtraction from zero: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0 - 1</a:t>
            </a:r>
            <a:endParaRPr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All variable declarations must come before all regular statements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Why? Simplifies concept of a “defined” variable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No defined operator precedence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If order matters for an operation, use parentheses</a:t>
            </a:r>
            <a:endParaRPr dirty="0"/>
          </a:p>
        </p:txBody>
      </p:sp>
      <p:sp>
        <p:nvSpPr>
          <p:cNvPr id="257" name="Google Shape;257;p5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40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9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Micro Jack Technical Details</a:t>
            </a:r>
            <a:endParaRPr dirty="0"/>
          </a:p>
        </p:txBody>
      </p:sp>
      <p:sp>
        <p:nvSpPr>
          <p:cNvPr id="264" name="Google Shape;264;p59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Arrays are just as you would expect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[index]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/>
              <a:t>just calculating an address: take address of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variable and add index to it as an offset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No array bounds checking — you can run off the end of an array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Booleans are just 0 (false) and non-zero (true)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65" name="Google Shape;265;p59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8: Debugging Tips</a:t>
            </a:r>
            <a:endParaRPr dirty="0"/>
          </a:p>
        </p:txBody>
      </p:sp>
      <p:sp>
        <p:nvSpPr>
          <p:cNvPr id="272" name="Google Shape;272;p6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Try walking through the general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printASM</a:t>
            </a:r>
            <a:r>
              <a:rPr lang="en-US" dirty="0"/>
              <a:t> code to understand why each line is there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Add comments to the assembly as you go! Much easier to understand resulting file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Find the smallest example you can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Provided tests get progressively more complex, but you may want to write your own tiny test case to isolate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printASM</a:t>
            </a:r>
            <a:r>
              <a:rPr lang="en-US" dirty="0"/>
              <a:t> methods can get long fast—we’ve added comments so you can isolate to the section you’re working on</a:t>
            </a: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“Play Computer”: as you step through the code, write down the state you expect after each instruction, then advance and see if the </a:t>
            </a:r>
            <a:r>
              <a:rPr lang="en-US" dirty="0" err="1"/>
              <a:t>CPUEmulator</a:t>
            </a:r>
            <a:r>
              <a:rPr lang="en-US" dirty="0"/>
              <a:t> agrees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73" name="Google Shape;2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61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Additional Project 8 Tips</a:t>
            </a:r>
            <a:endParaRPr dirty="0"/>
          </a:p>
        </p:txBody>
      </p:sp>
      <p:sp>
        <p:nvSpPr>
          <p:cNvPr id="299" name="Google Shape;299;p61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When debugging assembly, a good first step is to try understanding the code and adding comments to the assembly as you go</a:t>
            </a:r>
          </a:p>
          <a:p>
            <a:pPr marL="640080" lvl="1" indent="-283464"/>
            <a:r>
              <a:rPr lang="en-US" dirty="0"/>
              <a:t>Much easier to understand resulting file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printDebug</a:t>
            </a:r>
            <a:r>
              <a:rPr lang="en-US" dirty="0"/>
              <a:t> method has been implemented for you on all AST nodes</a:t>
            </a:r>
          </a:p>
          <a:p>
            <a:pPr marL="640080" lvl="1" indent="-283464"/>
            <a:r>
              <a:rPr lang="en-US" dirty="0"/>
              <a:t>Use it to visualize exactly what the parser is giving you, but also as a basis for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printASM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40080" lvl="1" indent="-283464"/>
            <a:r>
              <a:rPr lang="en-US" dirty="0"/>
              <a:t>Both need to do processing on the current node and strategically recurse on its children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00" name="Google Shape;300;p61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Additional Project 8 Tips</a:t>
            </a:r>
            <a:endParaRPr dirty="0"/>
          </a:p>
        </p:txBody>
      </p:sp>
      <p:sp>
        <p:nvSpPr>
          <p:cNvPr id="306" name="Google Shape;306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Pushing and popping from the stack can be intimidating, but formulaic</a:t>
            </a:r>
            <a:endParaRPr dirty="0"/>
          </a:p>
          <a:p>
            <a:pPr marL="640080" lvl="1" indent="-283464"/>
            <a:r>
              <a:rPr lang="en-US" dirty="0"/>
              <a:t>Understand it once, copy and paste afterward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push()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  <a:r>
              <a:rPr lang="en-US" dirty="0"/>
              <a:t> are already implemented for you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We provide only a few Micro Jack test files</a:t>
            </a:r>
            <a:endParaRPr dirty="0"/>
          </a:p>
          <a:p>
            <a:pPr marL="640080" lvl="1" indent="-283464"/>
            <a:r>
              <a:rPr lang="en-US" dirty="0"/>
              <a:t>We encourage you to write more of your own (think back to the debugging lecture)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Can use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Sandbox.*</a:t>
            </a:r>
            <a:r>
              <a:rPr lang="en-US" dirty="0"/>
              <a:t> to write more tests or create your own files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307" name="Google Shape;307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64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Project 8 Tools Practice</a:t>
            </a:r>
            <a:endParaRPr dirty="0"/>
          </a:p>
        </p:txBody>
      </p:sp>
      <p:sp>
        <p:nvSpPr>
          <p:cNvPr id="285" name="Google Shape;285;p64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Practice using the Project 8 tools — try the following: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Run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pull</a:t>
            </a:r>
            <a:r>
              <a:rPr lang="en-US" dirty="0"/>
              <a:t> to pull the Project 8 starter code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Navigate to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directory: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cd 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Compile the Java source code of the compiler by running:</a:t>
            </a:r>
            <a:br>
              <a:rPr lang="en-US" dirty="0"/>
            </a:b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javac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 $(find . -name "*.java")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Use your compiler to compile the Jack file for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OnlyVars.jack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program: </a:t>
            </a:r>
            <a:r>
              <a:rPr lang="en-US" b="1" dirty="0">
                <a:latin typeface="Courier New"/>
                <a:ea typeface="Courier New"/>
                <a:cs typeface="Courier New"/>
                <a:sym typeface="Courier New"/>
              </a:rPr>
              <a:t>java compiler/Compiler compile ../test/</a:t>
            </a:r>
            <a:r>
              <a:rPr lang="en-US" b="1" dirty="0" err="1">
                <a:latin typeface="Courier New"/>
                <a:ea typeface="Courier New"/>
                <a:cs typeface="Courier New"/>
                <a:sym typeface="Courier New"/>
              </a:rPr>
              <a:t>OnlyVars.jack</a:t>
            </a:r>
            <a:endParaRPr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Load and run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OnlyVars.tst</a:t>
            </a:r>
            <a:r>
              <a:rPr lang="en-US" dirty="0"/>
              <a:t> in the </a:t>
            </a:r>
            <a:r>
              <a:rPr lang="en-US" dirty="0" err="1"/>
              <a:t>CPUEmulator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The above steps were taken from the “How to Run Tests” portion of the specification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Can refer to this when needed as you work through the project</a:t>
            </a:r>
            <a:endParaRPr dirty="0"/>
          </a:p>
          <a:p>
            <a:pPr marL="347472" lvl="0" indent="-21539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None/>
            </a:pPr>
            <a:endParaRPr dirty="0"/>
          </a:p>
        </p:txBody>
      </p:sp>
      <p:sp>
        <p:nvSpPr>
          <p:cNvPr id="286" name="Google Shape;286;p6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2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Post-Lecture 17 Reminders</a:t>
            </a:r>
            <a:endParaRPr dirty="0"/>
          </a:p>
        </p:txBody>
      </p:sp>
      <p:sp>
        <p:nvSpPr>
          <p:cNvPr id="385" name="Google Shape;385;p62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/>
              <a:t>This Thursday’s Lecture: Final Project E-Portfolio Workshop &amp; Computer Networks</a:t>
            </a:r>
            <a:endParaRPr lang="en-US" dirty="0">
              <a:solidFill>
                <a:srgbClr val="0461C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sz="2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Project Reminders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/>
              <a:t>Project 7, Part II (Professor Meeting Report) due this Thursday (12/1) at 11:59pm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Project 8 (Debugging &amp; Implementing a Compiler) due next Tuesday (12/6) at 11:59pm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Final Project, Part I (E-Portfolio Outline) due next Thursday (12/8) at 11:59pm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sz="2200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Check Canvas for late updated late days through Project 6</a:t>
            </a:r>
            <a:endParaRPr dirty="0"/>
          </a:p>
        </p:txBody>
      </p:sp>
      <p:sp>
        <p:nvSpPr>
          <p:cNvPr id="386" name="Google Shape;386;p62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46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Reflection on Metacognitive Skills</a:t>
            </a:r>
            <a:endParaRPr dirty="0"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4"/>
            <a:ext cx="8366125" cy="5130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Individually first, take some time to reflect on the following questions, and then discuss in groups: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Which two metacognitive topics would you consider including in your E-Portfolio and why?</a:t>
            </a:r>
          </a:p>
          <a:p>
            <a:pPr marL="640080" lvl="1" indent="-283464"/>
            <a:r>
              <a:rPr lang="en-US" dirty="0"/>
              <a:t>Reflect on which ones you’ve grown the most in, have impacted you the most, were most challenging to grow in, etc.</a:t>
            </a:r>
          </a:p>
          <a:p>
            <a:pPr marL="356616" lvl="1" indent="0"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are some examples of yourself demonstrating those two metacognitive skills?</a:t>
            </a:r>
          </a:p>
          <a:p>
            <a:pPr marL="640080" lvl="1" indent="-283464"/>
            <a:r>
              <a:rPr lang="en-US" dirty="0"/>
              <a:t>Please be specific here! Aim to share these skills as if you are telling a story and showing concrete applications of these skills</a:t>
            </a:r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031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6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Reflection on a Technical Skill</a:t>
            </a:r>
            <a:endParaRPr dirty="0"/>
          </a:p>
        </p:txBody>
      </p:sp>
      <p:sp>
        <p:nvSpPr>
          <p:cNvPr id="372" name="Google Shape;372;p60"/>
          <p:cNvSpPr txBox="1">
            <a:spLocks noGrp="1"/>
          </p:cNvSpPr>
          <p:nvPr>
            <p:ph type="body" idx="1"/>
          </p:nvPr>
        </p:nvSpPr>
        <p:spPr>
          <a:xfrm>
            <a:off x="396875" y="1362074"/>
            <a:ext cx="8366125" cy="5130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r>
              <a:rPr lang="en-US" dirty="0"/>
              <a:t>Individually first, take some time to reflect on the following questions, and then discuss in groups:</a:t>
            </a:r>
          </a:p>
          <a:p>
            <a:pPr marL="0" lvl="0" indent="0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technical topic from CSE 390B would you consider including in your E-Portfolio and why?</a:t>
            </a:r>
          </a:p>
          <a:p>
            <a:pPr marL="640080" lvl="1" indent="-283464"/>
            <a:r>
              <a:rPr lang="en-US" dirty="0"/>
              <a:t>Reflect on technical skills that helped connect the dots, were most interesting to you, most challenging for you to grasp, etc.</a:t>
            </a:r>
          </a:p>
          <a:p>
            <a:pPr marL="356616" lvl="1" indent="0">
              <a:buNone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What is the impact of having knowledge of that technical skill? In other words, why is that technical skill useful?</a:t>
            </a:r>
          </a:p>
          <a:p>
            <a:pPr marL="640080" lvl="1" indent="-283464"/>
            <a:r>
              <a:rPr lang="en-US" dirty="0"/>
              <a:t>Please be specific here as well — think about how this technical skill would be useful in an academic or personal setting</a:t>
            </a:r>
          </a:p>
        </p:txBody>
      </p:sp>
      <p:sp>
        <p:nvSpPr>
          <p:cNvPr id="373" name="Google Shape;373;p6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732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Lecture Outline</a:t>
            </a:r>
            <a:endParaRPr dirty="0"/>
          </a:p>
        </p:txBody>
      </p:sp>
      <p:sp>
        <p:nvSpPr>
          <p:cNvPr id="214" name="Google Shape;214;p20"/>
          <p:cNvSpPr txBox="1">
            <a:spLocks noGrp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7472" lvl="0" indent="-347472"/>
            <a:r>
              <a:rPr lang="en-US" dirty="0">
                <a:solidFill>
                  <a:schemeClr val="tx1"/>
                </a:solidFill>
              </a:rPr>
              <a:t>Final Project Overview</a:t>
            </a:r>
          </a:p>
          <a:p>
            <a:pPr marL="640080" lvl="1" indent="-283464"/>
            <a:r>
              <a:rPr lang="en-US" dirty="0">
                <a:solidFill>
                  <a:schemeClr val="tx1"/>
                </a:solidFill>
              </a:rPr>
              <a:t>E-Portfolio Details and Topics Brainstorming</a:t>
            </a:r>
          </a:p>
          <a:p>
            <a:pPr marL="640080" lvl="1" indent="-283464"/>
            <a:endParaRPr lang="en-US" dirty="0">
              <a:solidFill>
                <a:schemeClr val="tx1"/>
              </a:solidFill>
            </a:endParaRPr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b="1" dirty="0">
                <a:solidFill>
                  <a:srgbClr val="4B2985"/>
                </a:solidFill>
              </a:rPr>
              <a:t>The Software Stack</a:t>
            </a:r>
            <a:endParaRPr b="1" dirty="0">
              <a:solidFill>
                <a:srgbClr val="4B2985"/>
              </a:solidFill>
            </a:endParaRP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b="1" dirty="0">
                <a:solidFill>
                  <a:srgbClr val="4B2985"/>
                </a:solidFill>
              </a:rPr>
              <a:t>Roadmap of Hardware and Software Components</a:t>
            </a:r>
            <a:endParaRPr b="1" dirty="0">
              <a:solidFill>
                <a:srgbClr val="4B2985"/>
              </a:solidFill>
            </a:endParaRPr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/>
              <a:t>Overview of Operating Systems</a:t>
            </a:r>
            <a:endParaRPr dirty="0"/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/>
              <a:t>Abstraction, Protection, Processes, Virtual Memory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endParaRPr lang="en-US" dirty="0"/>
          </a:p>
          <a:p>
            <a:pPr marL="347472" lvl="0" indent="-347472" algn="l" rtl="0">
              <a:lnSpc>
                <a:spcPct val="110000"/>
              </a:lnSpc>
              <a:spcBef>
                <a:spcPts val="440"/>
              </a:spcBef>
              <a:spcAft>
                <a:spcPts val="0"/>
              </a:spcAft>
              <a:buSzPts val="2080"/>
              <a:buFont typeface="Noto Sans Symbols"/>
              <a:buChar char="❖"/>
            </a:pPr>
            <a:r>
              <a:rPr lang="en-US" dirty="0">
                <a:solidFill>
                  <a:schemeClr val="tx1"/>
                </a:solidFill>
              </a:rPr>
              <a:t>Project 8 Overview</a:t>
            </a:r>
          </a:p>
          <a:p>
            <a:pPr marL="640080" lvl="1" indent="-28346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Char char="▪"/>
            </a:pPr>
            <a:r>
              <a:rPr lang="en-US" dirty="0">
                <a:solidFill>
                  <a:schemeClr val="tx1"/>
                </a:solidFill>
              </a:rPr>
              <a:t>Micro Jack Details, Tips for Getting Started</a:t>
            </a:r>
            <a:endParaRPr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  <a:p>
            <a:pPr marL="640080" lvl="1" indent="-129794" algn="l" rtl="0">
              <a:lnSpc>
                <a:spcPct val="110000"/>
              </a:lnSpc>
              <a:spcBef>
                <a:spcPts val="24"/>
              </a:spcBef>
              <a:spcAft>
                <a:spcPts val="0"/>
              </a:spcAft>
              <a:buSzPts val="2420"/>
              <a:buNone/>
            </a:pPr>
            <a:endParaRPr lang="en-US" dirty="0"/>
          </a:p>
        </p:txBody>
      </p:sp>
      <p:sp>
        <p:nvSpPr>
          <p:cNvPr id="215" name="Google Shape;215;p20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9343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4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34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32" name="Google Shape;232;p34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233" name="Google Shape;233;p34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34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34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4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4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4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4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4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4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4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4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4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45" name="Google Shape;245;p34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46" name="Google Shape;246;p34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4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34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34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34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34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34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34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4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34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34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p34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" name="Google Shape;258;p34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59" name="Google Shape;259;p34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4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4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5"/>
          <p:cNvSpPr/>
          <p:nvPr/>
        </p:nvSpPr>
        <p:spPr>
          <a:xfrm>
            <a:off x="87425" y="3827275"/>
            <a:ext cx="8965800" cy="2934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5"/>
          <p:cNvSpPr/>
          <p:nvPr/>
        </p:nvSpPr>
        <p:spPr>
          <a:xfrm>
            <a:off x="89100" y="339975"/>
            <a:ext cx="8965800" cy="3331800"/>
          </a:xfrm>
          <a:prstGeom prst="rect">
            <a:avLst/>
          </a:prstGeom>
          <a:solidFill>
            <a:srgbClr val="76A5A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35"/>
          <p:cNvSpPr txBox="1">
            <a:spLocks noGrp="1"/>
          </p:cNvSpPr>
          <p:nvPr>
            <p:ph type="title"/>
          </p:nvPr>
        </p:nvSpPr>
        <p:spPr>
          <a:xfrm>
            <a:off x="357020" y="435675"/>
            <a:ext cx="2100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FFFFFF"/>
                </a:solidFill>
              </a:rPr>
              <a:t>Roadmap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70" name="Google Shape;270;p35"/>
          <p:cNvSpPr txBox="1">
            <a:spLocks noGrp="1"/>
          </p:cNvSpPr>
          <p:nvPr>
            <p:ph type="sldNum" idx="12"/>
          </p:nvPr>
        </p:nvSpPr>
        <p:spPr>
          <a:xfrm>
            <a:off x="8534400" y="6492240"/>
            <a:ext cx="609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271" name="Google Shape;271;p35"/>
          <p:cNvSpPr/>
          <p:nvPr/>
        </p:nvSpPr>
        <p:spPr>
          <a:xfrm>
            <a:off x="3435700" y="586275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High-Level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5"/>
          <p:cNvSpPr/>
          <p:nvPr/>
        </p:nvSpPr>
        <p:spPr>
          <a:xfrm>
            <a:off x="3435700" y="1528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Intermediate Language(s)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5"/>
          <p:cNvSpPr/>
          <p:nvPr/>
        </p:nvSpPr>
        <p:spPr>
          <a:xfrm>
            <a:off x="3435700" y="2469725"/>
            <a:ext cx="1437600" cy="584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Assembly Language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5"/>
          <p:cNvSpPr/>
          <p:nvPr/>
        </p:nvSpPr>
        <p:spPr>
          <a:xfrm>
            <a:off x="4232238" y="3531500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Machine Code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5"/>
          <p:cNvSpPr/>
          <p:nvPr/>
        </p:nvSpPr>
        <p:spPr>
          <a:xfrm>
            <a:off x="5125925" y="2471000"/>
            <a:ext cx="1437600" cy="584100"/>
          </a:xfrm>
          <a:prstGeom prst="rect">
            <a:avLst/>
          </a:prstGeom>
          <a:solidFill>
            <a:srgbClr val="EFEFEF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Operating System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5"/>
          <p:cNvSpPr/>
          <p:nvPr/>
        </p:nvSpPr>
        <p:spPr>
          <a:xfrm>
            <a:off x="4232250" y="4108138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p35"/>
          <p:cNvSpPr/>
          <p:nvPr/>
        </p:nvSpPr>
        <p:spPr>
          <a:xfrm>
            <a:off x="5125925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CPU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35"/>
          <p:cNvSpPr/>
          <p:nvPr/>
        </p:nvSpPr>
        <p:spPr>
          <a:xfrm>
            <a:off x="3290050" y="47252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Memory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p35"/>
          <p:cNvSpPr/>
          <p:nvPr/>
        </p:nvSpPr>
        <p:spPr>
          <a:xfrm>
            <a:off x="5029913" y="5274025"/>
            <a:ext cx="7869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ALU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p35"/>
          <p:cNvSpPr/>
          <p:nvPr/>
        </p:nvSpPr>
        <p:spPr>
          <a:xfrm>
            <a:off x="4232250" y="582277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Basic Logic Gates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p35"/>
          <p:cNvSpPr/>
          <p:nvPr/>
        </p:nvSpPr>
        <p:spPr>
          <a:xfrm>
            <a:off x="4232250" y="6316525"/>
            <a:ext cx="14376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NAND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p35"/>
          <p:cNvSpPr txBox="1">
            <a:spLocks noGrp="1"/>
          </p:cNvSpPr>
          <p:nvPr>
            <p:ph type="title"/>
          </p:nvPr>
        </p:nvSpPr>
        <p:spPr>
          <a:xfrm>
            <a:off x="229220" y="2909775"/>
            <a:ext cx="23562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45818E"/>
                </a:solidFill>
              </a:rPr>
              <a:t>SOFTWARE</a:t>
            </a:r>
            <a:endParaRPr>
              <a:solidFill>
                <a:srgbClr val="45818E"/>
              </a:solidFill>
            </a:endParaRPr>
          </a:p>
        </p:txBody>
      </p:sp>
      <p:sp>
        <p:nvSpPr>
          <p:cNvPr id="283" name="Google Shape;283;p35"/>
          <p:cNvSpPr txBox="1">
            <a:spLocks noGrp="1"/>
          </p:cNvSpPr>
          <p:nvPr>
            <p:ph type="title"/>
          </p:nvPr>
        </p:nvSpPr>
        <p:spPr>
          <a:xfrm>
            <a:off x="229225" y="3827275"/>
            <a:ext cx="24990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>
                <a:solidFill>
                  <a:srgbClr val="E69138"/>
                </a:solidFill>
              </a:rPr>
              <a:t>HARDWARE</a:t>
            </a:r>
            <a:endParaRPr>
              <a:solidFill>
                <a:srgbClr val="E69138"/>
              </a:solidFill>
            </a:endParaRPr>
          </a:p>
        </p:txBody>
      </p:sp>
      <p:sp>
        <p:nvSpPr>
          <p:cNvPr id="284" name="Google Shape;284;p35"/>
          <p:cNvSpPr/>
          <p:nvPr/>
        </p:nvSpPr>
        <p:spPr>
          <a:xfrm>
            <a:off x="4010350" y="118883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35"/>
          <p:cNvSpPr/>
          <p:nvPr/>
        </p:nvSpPr>
        <p:spPr>
          <a:xfrm>
            <a:off x="4010350" y="2133188"/>
            <a:ext cx="288300" cy="3207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3D85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35"/>
          <p:cNvSpPr/>
          <p:nvPr/>
        </p:nvSpPr>
        <p:spPr>
          <a:xfrm>
            <a:off x="4806900" y="3896625"/>
            <a:ext cx="288300" cy="2805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35"/>
          <p:cNvSpPr/>
          <p:nvPr/>
        </p:nvSpPr>
        <p:spPr>
          <a:xfrm>
            <a:off x="441587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5"/>
          <p:cNvSpPr/>
          <p:nvPr/>
        </p:nvSpPr>
        <p:spPr>
          <a:xfrm>
            <a:off x="5279225" y="4474113"/>
            <a:ext cx="288300" cy="3651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5"/>
          <p:cNvSpPr/>
          <p:nvPr/>
        </p:nvSpPr>
        <p:spPr>
          <a:xfrm>
            <a:off x="5279225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35"/>
          <p:cNvSpPr/>
          <p:nvPr/>
        </p:nvSpPr>
        <p:spPr>
          <a:xfrm>
            <a:off x="4415875" y="5108725"/>
            <a:ext cx="288300" cy="714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35"/>
          <p:cNvSpPr/>
          <p:nvPr/>
        </p:nvSpPr>
        <p:spPr>
          <a:xfrm>
            <a:off x="5279225" y="566272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35"/>
          <p:cNvSpPr/>
          <p:nvPr/>
        </p:nvSpPr>
        <p:spPr>
          <a:xfrm rot="3167050">
            <a:off x="5733680" y="5451539"/>
            <a:ext cx="288185" cy="581472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35"/>
          <p:cNvSpPr/>
          <p:nvPr/>
        </p:nvSpPr>
        <p:spPr>
          <a:xfrm>
            <a:off x="4806900" y="6187875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35"/>
          <p:cNvSpPr/>
          <p:nvPr/>
        </p:nvSpPr>
        <p:spPr>
          <a:xfrm>
            <a:off x="5970400" y="5274025"/>
            <a:ext cx="722400" cy="365100"/>
          </a:xfrm>
          <a:prstGeom prst="rect">
            <a:avLst/>
          </a:prstGeom>
          <a:solidFill>
            <a:srgbClr val="B6D7A8"/>
          </a:solidFill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PC</a:t>
            </a:r>
            <a:endParaRPr sz="1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5"/>
          <p:cNvSpPr/>
          <p:nvPr/>
        </p:nvSpPr>
        <p:spPr>
          <a:xfrm>
            <a:off x="6072750" y="5090370"/>
            <a:ext cx="288300" cy="231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6AA84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6" name="Google Shape;296;p35"/>
          <p:cNvGrpSpPr/>
          <p:nvPr/>
        </p:nvGrpSpPr>
        <p:grpSpPr>
          <a:xfrm>
            <a:off x="4704673" y="3053822"/>
            <a:ext cx="492804" cy="540166"/>
            <a:chOff x="4704173" y="3604372"/>
            <a:chExt cx="492804" cy="540166"/>
          </a:xfrm>
        </p:grpSpPr>
        <p:sp>
          <p:nvSpPr>
            <p:cNvPr id="297" name="Google Shape;297;p35"/>
            <p:cNvSpPr/>
            <p:nvPr/>
          </p:nvSpPr>
          <p:spPr>
            <a:xfrm>
              <a:off x="4806900" y="3726938"/>
              <a:ext cx="288300" cy="4176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5"/>
            <p:cNvSpPr/>
            <p:nvPr/>
          </p:nvSpPr>
          <p:spPr>
            <a:xfrm rot="-3063482">
              <a:off x="4767512" y="3616962"/>
              <a:ext cx="142713" cy="231031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35"/>
            <p:cNvSpPr/>
            <p:nvPr/>
          </p:nvSpPr>
          <p:spPr>
            <a:xfrm rot="3109755">
              <a:off x="4990738" y="3617041"/>
              <a:ext cx="142717" cy="230942"/>
            </a:xfrm>
            <a:prstGeom prst="rect">
              <a:avLst/>
            </a:prstGeom>
            <a:solidFill>
              <a:srgbClr val="3D85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3656</Words>
  <Application>Microsoft Macintosh PowerPoint</Application>
  <PresentationFormat>On-screen Show (4:3)</PresentationFormat>
  <Paragraphs>742</Paragraphs>
  <Slides>46</Slides>
  <Notes>46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Noto Sans Symbols</vt:lpstr>
      <vt:lpstr>Arial</vt:lpstr>
      <vt:lpstr>Arial Narrow</vt:lpstr>
      <vt:lpstr>Calibri</vt:lpstr>
      <vt:lpstr>Consolas</vt:lpstr>
      <vt:lpstr>Courier New</vt:lpstr>
      <vt:lpstr>Times New Roman</vt:lpstr>
      <vt:lpstr>UWTheme-333-Sp18</vt:lpstr>
      <vt:lpstr>Final Project Overview &amp; Operating Systems</vt:lpstr>
      <vt:lpstr>Lecture Outline</vt:lpstr>
      <vt:lpstr>Final Project E-Portfolio Overview</vt:lpstr>
      <vt:lpstr>Final Project Due Dates</vt:lpstr>
      <vt:lpstr>Reflection on Metacognitive Skills</vt:lpstr>
      <vt:lpstr>Reflection on a Technical Skill</vt:lpstr>
      <vt:lpstr>Lecture Outline</vt:lpstr>
      <vt:lpstr>Roadmap</vt:lpstr>
      <vt:lpstr>Roadmap</vt:lpstr>
      <vt:lpstr>Roadmap</vt:lpstr>
      <vt:lpstr>Roadmap</vt:lpstr>
      <vt:lpstr>Roadmap</vt:lpstr>
      <vt:lpstr>Software Overview</vt:lpstr>
      <vt:lpstr>Lecture Outline</vt:lpstr>
      <vt:lpstr>The Operating System</vt:lpstr>
      <vt:lpstr>Why an Operating System?</vt:lpstr>
      <vt:lpstr>Operating Systems: Abstraction</vt:lpstr>
      <vt:lpstr>Operating Systems: Abstraction</vt:lpstr>
      <vt:lpstr>Operating Systems: Protection</vt:lpstr>
      <vt:lpstr>Operating Systems: Protection</vt:lpstr>
      <vt:lpstr>Operating Systems: Protection</vt:lpstr>
      <vt:lpstr>Operating Systems: Protection</vt:lpstr>
      <vt:lpstr>Operating System: Processes</vt:lpstr>
      <vt:lpstr>Why Not an Operating System?</vt:lpstr>
      <vt:lpstr>Virtual Memory</vt:lpstr>
      <vt:lpstr>Virtual Memory</vt:lpstr>
      <vt:lpstr>Comparison of Operating Systems</vt:lpstr>
      <vt:lpstr>Lecture Outline</vt:lpstr>
      <vt:lpstr>Project 8 Overview</vt:lpstr>
      <vt:lpstr>Project 8: Micro Jack</vt:lpstr>
      <vt:lpstr>Project 8: The AST Nodes</vt:lpstr>
      <vt:lpstr>Project 8: Generating Code</vt:lpstr>
      <vt:lpstr>Project 8 Overview</vt:lpstr>
      <vt:lpstr>Example: Number Literal (Step 1)</vt:lpstr>
      <vt:lpstr>Example: Number Literal (Step 1)</vt:lpstr>
      <vt:lpstr>Example: Number Literal (Step 1)</vt:lpstr>
      <vt:lpstr>Example: Number Literal (Step 1)</vt:lpstr>
      <vt:lpstr>Example: Plus (Step 2)</vt:lpstr>
      <vt:lpstr>Example: Plus (Step 2)</vt:lpstr>
      <vt:lpstr>Micro Jack Technical Details</vt:lpstr>
      <vt:lpstr>Micro Jack Technical Details</vt:lpstr>
      <vt:lpstr>Project 8: Debugging Tips</vt:lpstr>
      <vt:lpstr>Additional Project 8 Tips</vt:lpstr>
      <vt:lpstr>Additional Project 8 Tips</vt:lpstr>
      <vt:lpstr>Project 8 Tools Practice</vt:lpstr>
      <vt:lpstr>Post-Lecture 17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Two-Tier Compilation, Inclusive Design </dc:title>
  <dc:creator>Aaron Johnston</dc:creator>
  <cp:lastModifiedBy>Eric Fan</cp:lastModifiedBy>
  <cp:revision>131</cp:revision>
  <dcterms:created xsi:type="dcterms:W3CDTF">2018-03-28T08:00:24Z</dcterms:created>
  <dcterms:modified xsi:type="dcterms:W3CDTF">2022-11-29T22:24:40Z</dcterms:modified>
</cp:coreProperties>
</file>